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0" r:id="rId3"/>
    <p:sldId id="259" r:id="rId4"/>
    <p:sldId id="269" r:id="rId5"/>
    <p:sldId id="286" r:id="rId6"/>
    <p:sldId id="287" r:id="rId7"/>
    <p:sldId id="323" r:id="rId8"/>
    <p:sldId id="324" r:id="rId9"/>
    <p:sldId id="289" r:id="rId10"/>
    <p:sldId id="300" r:id="rId11"/>
    <p:sldId id="293" r:id="rId12"/>
    <p:sldId id="294" r:id="rId13"/>
    <p:sldId id="295" r:id="rId14"/>
    <p:sldId id="301" r:id="rId15"/>
    <p:sldId id="302" r:id="rId16"/>
    <p:sldId id="303" r:id="rId17"/>
    <p:sldId id="304" r:id="rId18"/>
    <p:sldId id="305" r:id="rId19"/>
    <p:sldId id="296" r:id="rId20"/>
    <p:sldId id="298" r:id="rId21"/>
    <p:sldId id="274" r:id="rId22"/>
    <p:sldId id="285" r:id="rId23"/>
    <p:sldId id="276" r:id="rId24"/>
    <p:sldId id="307" r:id="rId25"/>
    <p:sldId id="306" r:id="rId26"/>
    <p:sldId id="308" r:id="rId27"/>
    <p:sldId id="309" r:id="rId28"/>
    <p:sldId id="314" r:id="rId29"/>
    <p:sldId id="310" r:id="rId30"/>
    <p:sldId id="311" r:id="rId31"/>
    <p:sldId id="315" r:id="rId32"/>
    <p:sldId id="316" r:id="rId33"/>
    <p:sldId id="317" r:id="rId34"/>
    <p:sldId id="321" r:id="rId35"/>
    <p:sldId id="312" r:id="rId36"/>
    <p:sldId id="322" r:id="rId37"/>
    <p:sldId id="318" r:id="rId38"/>
    <p:sldId id="313" r:id="rId39"/>
    <p:sldId id="319" r:id="rId4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F1CADD-0EE6-4C28-B328-CE592074A4EE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6E3710-80F4-47BC-A9D5-9F27C592C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CADD-0EE6-4C28-B328-CE592074A4EE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E3710-80F4-47BC-A9D5-9F27C592C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FF1CADD-0EE6-4C28-B328-CE592074A4EE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6E3710-80F4-47BC-A9D5-9F27C592C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CADD-0EE6-4C28-B328-CE592074A4EE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E3710-80F4-47BC-A9D5-9F27C592C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F1CADD-0EE6-4C28-B328-CE592074A4EE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66E3710-80F4-47BC-A9D5-9F27C592C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CADD-0EE6-4C28-B328-CE592074A4EE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E3710-80F4-47BC-A9D5-9F27C592C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CADD-0EE6-4C28-B328-CE592074A4EE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E3710-80F4-47BC-A9D5-9F27C592C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CADD-0EE6-4C28-B328-CE592074A4EE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E3710-80F4-47BC-A9D5-9F27C592C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F1CADD-0EE6-4C28-B328-CE592074A4EE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E3710-80F4-47BC-A9D5-9F27C592C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CADD-0EE6-4C28-B328-CE592074A4EE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E3710-80F4-47BC-A9D5-9F27C592C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F1CADD-0EE6-4C28-B328-CE592074A4EE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E3710-80F4-47BC-A9D5-9F27C592C9D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FF1CADD-0EE6-4C28-B328-CE592074A4EE}" type="datetimeFigureOut">
              <a:rPr lang="fr-FR" smtClean="0"/>
              <a:pPr/>
              <a:t>27/09/2016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66E3710-80F4-47BC-A9D5-9F27C592C9D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562850" cy="2868168"/>
          </a:xfrm>
        </p:spPr>
        <p:txBody>
          <a:bodyPr/>
          <a:lstStyle/>
          <a:p>
            <a:r>
              <a:rPr lang="fr-FR" b="1" dirty="0" smtClean="0"/>
              <a:t>Introduction à la parasitologie</a:t>
            </a:r>
            <a:br>
              <a:rPr lang="fr-FR" b="1" dirty="0" smtClean="0"/>
            </a:br>
            <a:r>
              <a:rPr lang="fr-FR" dirty="0" smtClean="0"/>
              <a:t>MEDICALE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27/09/2016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                                           </a:t>
            </a:r>
          </a:p>
          <a:p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                                                Dr Amiour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239000" cy="642942"/>
          </a:xfrm>
        </p:spPr>
        <p:txBody>
          <a:bodyPr>
            <a:normAutofit/>
          </a:bodyPr>
          <a:lstStyle/>
          <a:p>
            <a:r>
              <a:rPr lang="fr-FR" sz="2400" b="1" i="1" u="sng" dirty="0" smtClean="0">
                <a:solidFill>
                  <a:srgbClr val="002060"/>
                </a:solidFill>
              </a:rPr>
              <a:t>                     La Nomenclature ou taxonomie</a:t>
            </a:r>
            <a:r>
              <a:rPr lang="fr-FR" sz="2400" i="1" u="sng" dirty="0" smtClean="0">
                <a:solidFill>
                  <a:srgbClr val="002060"/>
                </a:solidFill>
              </a:rPr>
              <a:t>:</a:t>
            </a:r>
            <a:endParaRPr lang="fr-FR" sz="2400" i="1" u="sng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85000" lnSpcReduction="20000"/>
          </a:bodyPr>
          <a:lstStyle/>
          <a:p>
            <a:r>
              <a:rPr lang="fr-FR" b="1" i="1" u="sng" dirty="0">
                <a:solidFill>
                  <a:srgbClr val="FF0000"/>
                </a:solidFill>
              </a:rPr>
              <a:t>TAXONOMIE</a:t>
            </a:r>
          </a:p>
          <a:p>
            <a:pPr algn="l">
              <a:buNone/>
            </a:pPr>
            <a:r>
              <a:rPr lang="fr-FR" sz="2800" dirty="0" smtClean="0"/>
              <a:t>  -   </a:t>
            </a:r>
            <a:r>
              <a:rPr lang="fr-FR" sz="2400" i="1" dirty="0" smtClean="0"/>
              <a:t>Unité </a:t>
            </a:r>
            <a:r>
              <a:rPr lang="fr-FR" sz="2400" i="1" dirty="0"/>
              <a:t>élémentaire de classification: </a:t>
            </a:r>
            <a:r>
              <a:rPr lang="fr-FR" sz="2400" i="1" dirty="0">
                <a:solidFill>
                  <a:srgbClr val="FF0000"/>
                </a:solidFill>
              </a:rPr>
              <a:t>ESPECE</a:t>
            </a:r>
          </a:p>
          <a:p>
            <a:pPr algn="l">
              <a:buNone/>
            </a:pPr>
            <a:r>
              <a:rPr lang="fr-FR" sz="2400" b="1" i="1" dirty="0" smtClean="0"/>
              <a:t>  -   </a:t>
            </a:r>
            <a:r>
              <a:rPr lang="fr-FR" sz="2400" i="1" dirty="0" smtClean="0"/>
              <a:t>Deux </a:t>
            </a:r>
            <a:r>
              <a:rPr lang="fr-FR" sz="2400" i="1" dirty="0"/>
              <a:t>individus de la même espèce se caractérisent par une interfécondité et/ou la transmission génétique des mêmes caractères à la descendance (clonalité pour les asexués)</a:t>
            </a:r>
          </a:p>
          <a:p>
            <a:pPr algn="l">
              <a:buNone/>
            </a:pPr>
            <a:r>
              <a:rPr lang="fr-FR" sz="2400" i="1" dirty="0" smtClean="0"/>
              <a:t>  -   Les </a:t>
            </a:r>
            <a:r>
              <a:rPr lang="fr-FR" sz="2400" i="1" dirty="0"/>
              <a:t>espèces voisines sont regroupées en </a:t>
            </a:r>
            <a:r>
              <a:rPr lang="fr-FR" sz="2400" i="1" dirty="0">
                <a:solidFill>
                  <a:srgbClr val="FF0000"/>
                </a:solidFill>
              </a:rPr>
              <a:t>GENRE</a:t>
            </a:r>
          </a:p>
          <a:p>
            <a:pPr>
              <a:buNone/>
            </a:pPr>
            <a:r>
              <a:rPr lang="fr-FR" sz="2400" b="1" i="1" dirty="0" smtClean="0"/>
              <a:t>   -   Tout </a:t>
            </a:r>
            <a:r>
              <a:rPr lang="fr-FR" sz="2400" b="1" i="1" dirty="0"/>
              <a:t>parasite se définit par le Genre et l’espèce</a:t>
            </a:r>
            <a:r>
              <a:rPr lang="fr-FR" sz="2400" i="1" dirty="0"/>
              <a:t> depuis Linné (Systema naturae, 1758) en Latin avec majuscule pour la première lettre du Genre et minuscule pour la première lettre de l’espèce. Les 2 noms sont soulignés ou écrit en italique (binôme linnéen)</a:t>
            </a:r>
          </a:p>
          <a:p>
            <a:pPr algn="l">
              <a:buNone/>
            </a:pPr>
            <a:r>
              <a:rPr lang="fr-FR" sz="2400" i="1" dirty="0" smtClean="0"/>
              <a:t>      Ex</a:t>
            </a:r>
            <a:r>
              <a:rPr lang="fr-FR" sz="2400" i="1" u="sng" dirty="0"/>
              <a:t>: Plasmodium falciparum</a:t>
            </a:r>
            <a:r>
              <a:rPr lang="fr-FR" sz="2400" i="1" dirty="0"/>
              <a:t>, </a:t>
            </a:r>
            <a:r>
              <a:rPr lang="fr-FR" sz="2400" i="1" u="sng" dirty="0"/>
              <a:t>Plasmodium vivax</a:t>
            </a:r>
            <a:r>
              <a:rPr lang="fr-FR" sz="2400" i="1" dirty="0"/>
              <a:t>, </a:t>
            </a:r>
            <a:endParaRPr lang="fr-FR" sz="2400" i="1" dirty="0" smtClean="0"/>
          </a:p>
          <a:p>
            <a:pPr algn="l">
              <a:buNone/>
            </a:pPr>
            <a:r>
              <a:rPr lang="fr-FR" sz="2400" b="1" i="1" dirty="0" smtClean="0"/>
              <a:t>         </a:t>
            </a:r>
            <a:r>
              <a:rPr lang="fr-FR" sz="2400" i="1" u="sng" dirty="0" smtClean="0"/>
              <a:t> Ascaris </a:t>
            </a:r>
            <a:r>
              <a:rPr lang="fr-FR" sz="2400" i="1" u="sng" dirty="0"/>
              <a:t>lumbricoides</a:t>
            </a:r>
          </a:p>
          <a:p>
            <a:pPr algn="l">
              <a:buNone/>
            </a:pPr>
            <a:r>
              <a:rPr lang="fr-FR" sz="2400" b="1" i="1" dirty="0" smtClean="0"/>
              <a:t>-</a:t>
            </a:r>
            <a:r>
              <a:rPr lang="fr-FR" sz="2400" i="1" dirty="0" smtClean="0"/>
              <a:t>   Le </a:t>
            </a:r>
            <a:r>
              <a:rPr lang="fr-FR" sz="2400" i="1" dirty="0"/>
              <a:t>nom vulgaire ou vernaculaire ne suffit parfois pas</a:t>
            </a:r>
          </a:p>
          <a:p>
            <a:pPr algn="l">
              <a:buNone/>
            </a:pPr>
            <a:r>
              <a:rPr lang="fr-FR" sz="2400" i="1" dirty="0" smtClean="0"/>
              <a:t>     Ex</a:t>
            </a:r>
            <a:r>
              <a:rPr lang="fr-FR" sz="2400" i="1" dirty="0"/>
              <a:t>: une leishmanie, un plasmodium, un </a:t>
            </a:r>
            <a:r>
              <a:rPr lang="fr-FR" sz="2400" dirty="0"/>
              <a:t>schistosome etc…		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/>
          </a:bodyPr>
          <a:lstStyle/>
          <a:p>
            <a:r>
              <a:rPr lang="fr-FR" sz="2400" b="1" i="1" u="sng" dirty="0" smtClean="0">
                <a:solidFill>
                  <a:srgbClr val="002060"/>
                </a:solidFill>
              </a:rPr>
              <a:t>                     La Nomenclature ou taxonomie</a:t>
            </a:r>
            <a:r>
              <a:rPr lang="fr-FR" sz="2400" i="1" u="sng" dirty="0" smtClean="0">
                <a:solidFill>
                  <a:srgbClr val="002060"/>
                </a:solidFill>
              </a:rPr>
              <a:t>:</a:t>
            </a:r>
            <a:endParaRPr lang="fr-FR" sz="2400" i="1" u="sng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fr-FR" b="1" i="1" u="sng" dirty="0" smtClean="0">
                <a:solidFill>
                  <a:srgbClr val="FF0000"/>
                </a:solidFill>
              </a:rPr>
              <a:t>PROTOZOAIRES:  </a:t>
            </a:r>
            <a:r>
              <a:rPr lang="fr-FR" sz="2800" b="1" i="1" dirty="0"/>
              <a:t>unicellulaires</a:t>
            </a:r>
            <a:r>
              <a:rPr lang="fr-FR" sz="2800" dirty="0"/>
              <a:t> (quelques µm)</a:t>
            </a:r>
          </a:p>
          <a:p>
            <a:pPr algn="l"/>
            <a:endParaRPr lang="fr-FR" dirty="0"/>
          </a:p>
          <a:p>
            <a:pPr marL="457200" indent="-457200" algn="l">
              <a:buFont typeface="+mj-lt"/>
              <a:buAutoNum type="arabicPeriod"/>
            </a:pPr>
            <a:r>
              <a:rPr lang="fr-FR" sz="2400" b="1" dirty="0"/>
              <a:t>Embranchement</a:t>
            </a:r>
            <a:r>
              <a:rPr lang="fr-FR" sz="2400" dirty="0"/>
              <a:t> </a:t>
            </a:r>
            <a:r>
              <a:rPr lang="fr-FR" sz="2400" b="1" dirty="0"/>
              <a:t>des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SPOROZOAIRES:  </a:t>
            </a:r>
            <a:r>
              <a:rPr lang="fr-FR" sz="2400" dirty="0"/>
              <a:t>pas d’appareil locomoteur, </a:t>
            </a:r>
            <a:r>
              <a:rPr lang="fr-FR" sz="2400" dirty="0" smtClean="0"/>
              <a:t>reproduction asexuée et sexuée. </a:t>
            </a:r>
            <a:endParaRPr lang="fr-FR" sz="2400" dirty="0"/>
          </a:p>
          <a:p>
            <a:pPr algn="l">
              <a:buNone/>
            </a:pPr>
            <a:r>
              <a:rPr lang="fr-FR" sz="2400" dirty="0" smtClean="0"/>
              <a:t>         </a:t>
            </a:r>
            <a:r>
              <a:rPr lang="fr-FR" sz="2400" b="1" dirty="0" smtClean="0"/>
              <a:t>ex</a:t>
            </a:r>
            <a:r>
              <a:rPr lang="fr-FR" sz="2400" dirty="0"/>
              <a:t>: </a:t>
            </a:r>
            <a:r>
              <a:rPr lang="fr-FR" sz="2400" i="1" dirty="0"/>
              <a:t>Plasmodium</a:t>
            </a:r>
            <a:r>
              <a:rPr lang="fr-FR" sz="2400" dirty="0"/>
              <a:t>, </a:t>
            </a:r>
            <a:r>
              <a:rPr lang="fr-FR" sz="2400" i="1" dirty="0"/>
              <a:t>Toxoplasma </a:t>
            </a:r>
            <a:r>
              <a:rPr lang="fr-FR" sz="2400" i="1" dirty="0" smtClean="0"/>
              <a:t>gondii</a:t>
            </a:r>
          </a:p>
          <a:p>
            <a:pPr algn="l">
              <a:buNone/>
            </a:pPr>
            <a:endParaRPr lang="fr-FR" sz="2400" i="1" dirty="0" smtClean="0"/>
          </a:p>
          <a:p>
            <a:pPr marL="457200" indent="-457200" algn="l">
              <a:buNone/>
            </a:pPr>
            <a:r>
              <a:rPr lang="fr-FR" sz="2400" b="1" i="1" dirty="0" smtClean="0"/>
              <a:t>2 .</a:t>
            </a:r>
            <a:r>
              <a:rPr lang="fr-FR" sz="2400" b="1" dirty="0"/>
              <a:t>	</a:t>
            </a:r>
            <a:r>
              <a:rPr lang="fr-FR" sz="2400" b="1" dirty="0" smtClean="0"/>
              <a:t>Embranchement </a:t>
            </a:r>
            <a:r>
              <a:rPr lang="fr-FR" sz="2400" b="1" dirty="0"/>
              <a:t>des </a:t>
            </a:r>
            <a:r>
              <a:rPr lang="fr-FR" sz="2400" b="1" dirty="0" smtClean="0">
                <a:solidFill>
                  <a:srgbClr val="FF0000"/>
                </a:solidFill>
              </a:rPr>
              <a:t>RHIZOFLAGELLES:</a:t>
            </a:r>
            <a:endParaRPr lang="fr-FR" sz="2400" dirty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fr-FR" sz="2000" dirty="0" smtClean="0"/>
              <a:t>         </a:t>
            </a:r>
            <a:r>
              <a:rPr lang="fr-FR" sz="2000" b="1" dirty="0" smtClean="0">
                <a:solidFill>
                  <a:srgbClr val="FF0000"/>
                </a:solidFill>
              </a:rPr>
              <a:t>- </a:t>
            </a:r>
            <a:r>
              <a:rPr lang="fr-FR" sz="2000" b="1" dirty="0">
                <a:solidFill>
                  <a:srgbClr val="FF0000"/>
                </a:solidFill>
              </a:rPr>
              <a:t>Classe des </a:t>
            </a:r>
            <a:r>
              <a:rPr lang="fr-FR" sz="2000" b="1" dirty="0" smtClean="0">
                <a:solidFill>
                  <a:srgbClr val="FF0000"/>
                </a:solidFill>
              </a:rPr>
              <a:t>RHIZOPODES:  </a:t>
            </a:r>
            <a:r>
              <a:rPr lang="fr-FR" sz="2000" dirty="0"/>
              <a:t>locomotion par pseudopodes, pas de </a:t>
            </a:r>
            <a:r>
              <a:rPr lang="fr-FR" sz="2000" dirty="0" smtClean="0"/>
              <a:t>sexualité.</a:t>
            </a:r>
            <a:endParaRPr lang="fr-FR" sz="2000" dirty="0"/>
          </a:p>
          <a:p>
            <a:pPr algn="l">
              <a:buNone/>
            </a:pPr>
            <a:r>
              <a:rPr lang="fr-FR" sz="2000" b="1" dirty="0" smtClean="0"/>
              <a:t>             ex</a:t>
            </a:r>
            <a:r>
              <a:rPr lang="fr-FR" sz="2000" b="1" dirty="0"/>
              <a:t>: </a:t>
            </a:r>
            <a:r>
              <a:rPr lang="fr-FR" sz="2000" i="1" dirty="0"/>
              <a:t>Entamoeba histolytica</a:t>
            </a:r>
            <a:r>
              <a:rPr lang="fr-FR" sz="2000" dirty="0"/>
              <a:t>, Amibes</a:t>
            </a:r>
          </a:p>
          <a:p>
            <a:pPr algn="l">
              <a:buNone/>
            </a:pPr>
            <a:r>
              <a:rPr lang="fr-FR" sz="2000" dirty="0" smtClean="0"/>
              <a:t>         </a:t>
            </a:r>
            <a:r>
              <a:rPr lang="fr-FR" sz="2000" b="1" dirty="0" smtClean="0">
                <a:solidFill>
                  <a:srgbClr val="FF0000"/>
                </a:solidFill>
              </a:rPr>
              <a:t>-</a:t>
            </a:r>
            <a:r>
              <a:rPr lang="fr-FR" sz="2000" b="1" dirty="0">
                <a:solidFill>
                  <a:srgbClr val="FF0000"/>
                </a:solidFill>
              </a:rPr>
              <a:t>Classe des </a:t>
            </a:r>
            <a:r>
              <a:rPr lang="fr-FR" sz="2000" b="1" dirty="0" smtClean="0">
                <a:solidFill>
                  <a:srgbClr val="FF0000"/>
                </a:solidFill>
              </a:rPr>
              <a:t>FLAGELLES:  </a:t>
            </a:r>
            <a:r>
              <a:rPr lang="fr-FR" sz="2000" dirty="0"/>
              <a:t>locomotion par flagelles, pas de </a:t>
            </a:r>
            <a:r>
              <a:rPr lang="fr-FR" sz="2000" dirty="0" smtClean="0"/>
              <a:t>sexualité.</a:t>
            </a:r>
            <a:endParaRPr lang="fr-FR" sz="2000" dirty="0"/>
          </a:p>
          <a:p>
            <a:pPr algn="l">
              <a:buNone/>
            </a:pPr>
            <a:r>
              <a:rPr lang="fr-FR" sz="2000" b="1" dirty="0" smtClean="0"/>
              <a:t>              ex</a:t>
            </a:r>
            <a:r>
              <a:rPr lang="fr-FR" sz="2000" b="1" dirty="0"/>
              <a:t>: </a:t>
            </a:r>
            <a:r>
              <a:rPr lang="fr-FR" sz="2000" i="1" dirty="0"/>
              <a:t>Giardia</a:t>
            </a:r>
            <a:r>
              <a:rPr lang="fr-FR" sz="2000" dirty="0"/>
              <a:t>, </a:t>
            </a:r>
            <a:r>
              <a:rPr lang="fr-FR" sz="2000" i="1" dirty="0"/>
              <a:t>Leishmania</a:t>
            </a:r>
            <a:endParaRPr lang="fr-FR" sz="2000" dirty="0"/>
          </a:p>
          <a:p>
            <a:pPr algn="l"/>
            <a:endParaRPr lang="fr-FR" sz="2000" dirty="0"/>
          </a:p>
          <a:p>
            <a:pPr marL="457200" indent="-457200" algn="l">
              <a:buAutoNum type="arabicPeriod" startAt="3"/>
            </a:pPr>
            <a:r>
              <a:rPr lang="fr-FR" sz="2400" b="1" dirty="0" smtClean="0"/>
              <a:t>Embranchement </a:t>
            </a:r>
            <a:r>
              <a:rPr lang="fr-FR" sz="2400" b="1" dirty="0"/>
              <a:t>des </a:t>
            </a:r>
            <a:r>
              <a:rPr lang="fr-FR" sz="2400" b="1" dirty="0" smtClean="0">
                <a:solidFill>
                  <a:srgbClr val="FF0000"/>
                </a:solidFill>
              </a:rPr>
              <a:t>CILIES: </a:t>
            </a:r>
            <a:r>
              <a:rPr lang="fr-FR" sz="2400" dirty="0" smtClean="0"/>
              <a:t> </a:t>
            </a:r>
            <a:r>
              <a:rPr lang="fr-FR" sz="2400" dirty="0"/>
              <a:t>locomotion par cils, pas de </a:t>
            </a:r>
            <a:r>
              <a:rPr lang="fr-FR" sz="2400" dirty="0" smtClean="0"/>
              <a:t>sexualité.    </a:t>
            </a:r>
          </a:p>
          <a:p>
            <a:pPr marL="457200" indent="-457200">
              <a:buNone/>
            </a:pPr>
            <a:r>
              <a:rPr lang="fr-FR" sz="2400" dirty="0" smtClean="0"/>
              <a:t>             </a:t>
            </a:r>
            <a:r>
              <a:rPr lang="fr-FR" sz="2400" b="1" dirty="0"/>
              <a:t>ex:</a:t>
            </a:r>
            <a:r>
              <a:rPr lang="fr-FR" sz="2400" dirty="0"/>
              <a:t> </a:t>
            </a:r>
            <a:r>
              <a:rPr lang="fr-FR" sz="2400" i="1" dirty="0"/>
              <a:t>Balantidium</a:t>
            </a:r>
            <a:r>
              <a:rPr lang="fr-FR" sz="2000" dirty="0"/>
              <a:t>							</a:t>
            </a:r>
            <a:r>
              <a:rPr lang="fr-FR" sz="2400" dirty="0" smtClean="0"/>
              <a:t>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/>
          </a:bodyPr>
          <a:lstStyle/>
          <a:p>
            <a:r>
              <a:rPr lang="fr-FR" sz="2400" b="1" i="1" u="sng" dirty="0" smtClean="0">
                <a:solidFill>
                  <a:srgbClr val="002060"/>
                </a:solidFill>
              </a:rPr>
              <a:t>                     La Nomenclature ou taxonomie</a:t>
            </a:r>
            <a:r>
              <a:rPr lang="fr-FR" sz="2400" i="1" u="sng" dirty="0" smtClean="0">
                <a:solidFill>
                  <a:srgbClr val="002060"/>
                </a:solidFill>
              </a:rPr>
              <a:t>:</a:t>
            </a:r>
            <a:endParaRPr lang="fr-FR" sz="2400" i="1" u="sng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142984"/>
            <a:ext cx="7858180" cy="5312752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fr-FR" b="1" i="1" u="sng" dirty="0" smtClean="0">
                <a:solidFill>
                  <a:srgbClr val="FF0000"/>
                </a:solidFill>
              </a:rPr>
              <a:t>METAZOAIRES:  </a:t>
            </a:r>
            <a:r>
              <a:rPr lang="fr-FR" sz="2800" b="1" dirty="0" smtClean="0"/>
              <a:t>pluricellulaires </a:t>
            </a:r>
            <a:r>
              <a:rPr lang="fr-FR" sz="2400" dirty="0"/>
              <a:t>(jusqu’à plusieurs mètres</a:t>
            </a:r>
            <a:r>
              <a:rPr lang="fr-FR" sz="2400" dirty="0" smtClean="0"/>
              <a:t>).</a:t>
            </a:r>
          </a:p>
          <a:p>
            <a:pPr algn="l">
              <a:buNone/>
            </a:pPr>
            <a:endParaRPr lang="fr-FR" sz="2400" dirty="0"/>
          </a:p>
          <a:p>
            <a:pPr marL="514350" indent="-514350">
              <a:buNone/>
            </a:pPr>
            <a:r>
              <a:rPr lang="fr-FR" sz="2800" b="1" i="1" u="sng" dirty="0" smtClean="0">
                <a:solidFill>
                  <a:srgbClr val="FF0000"/>
                </a:solidFill>
              </a:rPr>
              <a:t>A.    HELMINTHES </a:t>
            </a:r>
            <a:r>
              <a:rPr lang="fr-FR" sz="2800" b="1" i="1" u="sng" dirty="0">
                <a:solidFill>
                  <a:srgbClr val="FF0000"/>
                </a:solidFill>
              </a:rPr>
              <a:t>( VERS</a:t>
            </a:r>
            <a:r>
              <a:rPr lang="fr-FR" sz="2800" b="1" i="1" u="sng" dirty="0" smtClean="0">
                <a:solidFill>
                  <a:srgbClr val="FF0000"/>
                </a:solidFill>
              </a:rPr>
              <a:t>):</a:t>
            </a:r>
            <a:endParaRPr lang="fr-FR" sz="2400" b="1" i="1" u="sng" dirty="0">
              <a:solidFill>
                <a:srgbClr val="FF0000"/>
              </a:solidFill>
            </a:endParaRPr>
          </a:p>
          <a:p>
            <a:pPr algn="l"/>
            <a:endParaRPr lang="fr-FR" sz="24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fr-FR" sz="2400" b="1" dirty="0" smtClean="0"/>
              <a:t>Embranchement </a:t>
            </a:r>
            <a:r>
              <a:rPr lang="fr-FR" sz="2400" b="1" dirty="0"/>
              <a:t>des </a:t>
            </a:r>
            <a:r>
              <a:rPr lang="fr-FR" sz="2400" b="1" dirty="0">
                <a:solidFill>
                  <a:srgbClr val="FF0000"/>
                </a:solidFill>
              </a:rPr>
              <a:t>PLATHELMINTHES (VERS PLATS)</a:t>
            </a:r>
            <a:endParaRPr lang="fr-FR" sz="2000" b="1" dirty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fr-FR" sz="2000" b="1" i="1" dirty="0" smtClean="0">
                <a:solidFill>
                  <a:srgbClr val="FF0000"/>
                </a:solidFill>
              </a:rPr>
              <a:t>          -  Classe </a:t>
            </a:r>
            <a:r>
              <a:rPr lang="fr-FR" sz="2000" b="1" i="1" dirty="0">
                <a:solidFill>
                  <a:srgbClr val="FF0000"/>
                </a:solidFill>
              </a:rPr>
              <a:t>des CESTODES </a:t>
            </a:r>
            <a:r>
              <a:rPr lang="fr-FR" sz="2000" b="1" dirty="0"/>
              <a:t>( à corps segmentés avec des anneaux, hermaphrodites)</a:t>
            </a:r>
          </a:p>
          <a:p>
            <a:pPr algn="l">
              <a:buNone/>
            </a:pPr>
            <a:r>
              <a:rPr lang="fr-FR" sz="2000" dirty="0" smtClean="0"/>
              <a:t>                   ex</a:t>
            </a:r>
            <a:r>
              <a:rPr lang="fr-FR" sz="2000" dirty="0"/>
              <a:t>: </a:t>
            </a:r>
            <a:r>
              <a:rPr lang="fr-FR" sz="2000" i="1" dirty="0"/>
              <a:t>Taenia saginata</a:t>
            </a:r>
            <a:r>
              <a:rPr lang="fr-FR" sz="2000" dirty="0"/>
              <a:t>, Kyste hydatique</a:t>
            </a:r>
          </a:p>
          <a:p>
            <a:pPr algn="l">
              <a:buNone/>
            </a:pPr>
            <a:r>
              <a:rPr lang="fr-FR" sz="2000" b="1" dirty="0" smtClean="0"/>
              <a:t>          </a:t>
            </a:r>
            <a:r>
              <a:rPr lang="fr-FR" sz="2000" b="1" i="1" dirty="0" smtClean="0">
                <a:solidFill>
                  <a:srgbClr val="FF0000"/>
                </a:solidFill>
              </a:rPr>
              <a:t>-  Classe </a:t>
            </a:r>
            <a:r>
              <a:rPr lang="fr-FR" sz="2000" b="1" i="1" dirty="0">
                <a:solidFill>
                  <a:srgbClr val="FF0000"/>
                </a:solidFill>
              </a:rPr>
              <a:t>des TREMATODES </a:t>
            </a:r>
            <a:r>
              <a:rPr lang="fr-FR" sz="2000" b="1" dirty="0"/>
              <a:t>( à corps non segmenté)</a:t>
            </a:r>
          </a:p>
          <a:p>
            <a:pPr algn="l">
              <a:buNone/>
            </a:pPr>
            <a:r>
              <a:rPr lang="fr-FR" sz="2000" dirty="0" smtClean="0"/>
              <a:t>                   ex</a:t>
            </a:r>
            <a:r>
              <a:rPr lang="fr-FR" sz="2000" dirty="0"/>
              <a:t>: Douves, Bilharzies</a:t>
            </a:r>
          </a:p>
          <a:p>
            <a:pPr algn="l"/>
            <a:endParaRPr lang="fr-FR" sz="2400" dirty="0"/>
          </a:p>
          <a:p>
            <a:pPr algn="l">
              <a:buNone/>
            </a:pPr>
            <a:r>
              <a:rPr lang="fr-FR" sz="2400" b="1" dirty="0" smtClean="0"/>
              <a:t>2.     Embranchement </a:t>
            </a:r>
            <a:r>
              <a:rPr lang="fr-FR" sz="2400" b="1" dirty="0"/>
              <a:t>des </a:t>
            </a:r>
            <a:r>
              <a:rPr lang="fr-FR" sz="2400" b="1" dirty="0">
                <a:solidFill>
                  <a:srgbClr val="FF0000"/>
                </a:solidFill>
              </a:rPr>
              <a:t>NEMATHELMINTHES (VERS RONDS</a:t>
            </a:r>
            <a:r>
              <a:rPr lang="fr-FR" sz="2400" b="1" dirty="0" smtClean="0">
                <a:solidFill>
                  <a:srgbClr val="FF0000"/>
                </a:solidFill>
              </a:rPr>
              <a:t>): </a:t>
            </a:r>
            <a:r>
              <a:rPr lang="fr-FR" sz="2400" b="1" dirty="0"/>
              <a:t>à sexes </a:t>
            </a:r>
            <a:r>
              <a:rPr lang="fr-FR" sz="2400" b="1" dirty="0" smtClean="0"/>
              <a:t>séparés.</a:t>
            </a:r>
            <a:endParaRPr lang="fr-FR" sz="2400" dirty="0"/>
          </a:p>
          <a:p>
            <a:pPr algn="l">
              <a:buNone/>
            </a:pPr>
            <a:r>
              <a:rPr lang="fr-FR" sz="2000" b="1" i="1" dirty="0" smtClean="0">
                <a:solidFill>
                  <a:srgbClr val="FF0000"/>
                </a:solidFill>
              </a:rPr>
              <a:t>          -  NEMATODES OVIPARES: </a:t>
            </a:r>
            <a:r>
              <a:rPr lang="fr-FR" sz="2000" b="1" i="1" dirty="0" smtClean="0"/>
              <a:t>la femelle ponds des œufs. </a:t>
            </a:r>
            <a:endParaRPr lang="fr-FR" sz="2000" b="1" i="1" dirty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fr-FR" sz="2000" dirty="0" smtClean="0"/>
              <a:t>                   ex</a:t>
            </a:r>
            <a:r>
              <a:rPr lang="fr-FR" sz="2000" dirty="0"/>
              <a:t>: Ascaris, Anguillule</a:t>
            </a:r>
          </a:p>
          <a:p>
            <a:pPr algn="l">
              <a:buNone/>
            </a:pPr>
            <a:r>
              <a:rPr lang="fr-FR" sz="2000" b="1" i="1" dirty="0" smtClean="0">
                <a:solidFill>
                  <a:srgbClr val="FF0000"/>
                </a:solidFill>
              </a:rPr>
              <a:t>          -  NEMATODES VIVIPARES:   </a:t>
            </a:r>
            <a:r>
              <a:rPr lang="fr-FR" sz="2000" b="1" i="1" dirty="0" smtClean="0"/>
              <a:t>la femelle ponds des larves.</a:t>
            </a:r>
            <a:endParaRPr lang="fr-FR" sz="2000" b="1" i="1" dirty="0"/>
          </a:p>
          <a:p>
            <a:pPr algn="l">
              <a:buNone/>
            </a:pPr>
            <a:r>
              <a:rPr lang="fr-FR" sz="2000" dirty="0" smtClean="0"/>
              <a:t>                   ex</a:t>
            </a:r>
            <a:r>
              <a:rPr lang="fr-FR" sz="2000" dirty="0"/>
              <a:t>: Trichine, Filaires							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472518" cy="571504"/>
          </a:xfrm>
        </p:spPr>
        <p:txBody>
          <a:bodyPr>
            <a:normAutofit fontScale="90000"/>
          </a:bodyPr>
          <a:lstStyle/>
          <a:p>
            <a:r>
              <a:rPr lang="fr-FR" sz="2700" b="1" i="1" u="sng" dirty="0" smtClean="0">
                <a:solidFill>
                  <a:srgbClr val="002060"/>
                </a:solidFill>
              </a:rPr>
              <a:t>                          La Nomenclature ou taxonomie</a:t>
            </a:r>
            <a:r>
              <a:rPr lang="fr-FR" b="1" dirty="0" smtClean="0"/>
              <a:t>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14282" y="857232"/>
            <a:ext cx="8072494" cy="56959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</a:t>
            </a:r>
            <a:r>
              <a:rPr kumimoji="0" lang="fr-FR" sz="2800" b="1" i="1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fr-FR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ARTHROPODES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fr-FR" sz="2800" b="1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fr-FR" sz="2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Classe des </a:t>
            </a:r>
            <a:r>
              <a:rPr kumimoji="0" lang="fr-FR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Insectes: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Ordre des Anoploures: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Poux et Morpion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Ordre des Hétéroptères: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Punaises,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Triatome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la Maladie de </a:t>
            </a: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Chagas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Ordre des Siphonaptères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Ordre des Diptères: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Brachycères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(antennes courtes</a:t>
            </a:r>
            <a:r>
              <a:rPr kumimoji="0" lang="fr-F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):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Chrysops 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vecteur de </a:t>
            </a:r>
            <a:r>
              <a:rPr kumimoji="0" lang="fr-F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Loa </a:t>
            </a:r>
            <a:r>
              <a:rPr kumimoji="0" lang="fr-FR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loa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000" b="1" dirty="0" smtClean="0"/>
              <a:t>      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Nématocères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(antennes longues):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Phlébotome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8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Classe des </a:t>
            </a:r>
            <a:r>
              <a:rPr kumimoji="0" lang="fr-FR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Arachnides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Ordre des Acariens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Sarcoptidés: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Sarcopte de la gale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000" b="1" dirty="0" smtClean="0"/>
              <a:t>      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Ixodidés: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Rhipicéphale de la Fièvre boutonneuse méditerranéenne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000" dirty="0" smtClean="0"/>
              <a:t>      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Argasidés.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r>
              <a:rPr lang="fr-FR" sz="2400" b="1" i="1" u="sng" dirty="0" smtClean="0">
                <a:solidFill>
                  <a:srgbClr val="002060"/>
                </a:solidFill>
              </a:rPr>
              <a:t>                              III- parasite et parasitisme</a:t>
            </a:r>
            <a:r>
              <a:rPr lang="fr-FR" sz="2400" i="1" u="sng" dirty="0" smtClean="0">
                <a:solidFill>
                  <a:srgbClr val="002060"/>
                </a:solidFill>
              </a:rPr>
              <a:t>:     </a:t>
            </a:r>
            <a:endParaRPr lang="fr-FR" sz="2400" i="1" u="sng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71546"/>
            <a:ext cx="7858180" cy="5384190"/>
          </a:xfrm>
        </p:spPr>
        <p:txBody>
          <a:bodyPr>
            <a:normAutofit fontScale="25000" lnSpcReduction="20000"/>
          </a:bodyPr>
          <a:lstStyle/>
          <a:p>
            <a:endParaRPr lang="fr-FR" b="1" dirty="0" smtClean="0"/>
          </a:p>
          <a:p>
            <a:r>
              <a:rPr lang="fr-FR" sz="9600" b="1" i="1" u="sng" dirty="0" smtClean="0">
                <a:solidFill>
                  <a:srgbClr val="FF0000"/>
                </a:solidFill>
              </a:rPr>
              <a:t>Le parasite :</a:t>
            </a:r>
          </a:p>
          <a:p>
            <a:pPr>
              <a:buNone/>
            </a:pPr>
            <a:r>
              <a:rPr lang="fr-FR" sz="9600" b="1" i="1" dirty="0" smtClean="0">
                <a:solidFill>
                  <a:srgbClr val="002060"/>
                </a:solidFill>
              </a:rPr>
              <a:t>  - C’</a:t>
            </a:r>
            <a:r>
              <a:rPr lang="fr-FR" sz="9600" i="1" dirty="0" smtClean="0"/>
              <a:t>est  un être vivant   animal ou champignon qui pendant </a:t>
            </a:r>
            <a:r>
              <a:rPr lang="fr-FR" sz="9600" b="1" i="1" dirty="0" smtClean="0"/>
              <a:t>une partie </a:t>
            </a:r>
            <a:r>
              <a:rPr lang="fr-FR" sz="9600" i="1" dirty="0" smtClean="0"/>
              <a:t>ou </a:t>
            </a:r>
            <a:r>
              <a:rPr lang="fr-FR" sz="9600" b="1" i="1" dirty="0" smtClean="0"/>
              <a:t>la totalité </a:t>
            </a:r>
            <a:r>
              <a:rPr lang="fr-FR" sz="9600" i="1" dirty="0" smtClean="0"/>
              <a:t>de son existence </a:t>
            </a:r>
            <a:r>
              <a:rPr lang="fr-FR" sz="9600" b="1" i="1" dirty="0" smtClean="0"/>
              <a:t>vit aux dépens </a:t>
            </a:r>
            <a:r>
              <a:rPr lang="fr-FR" sz="9600" i="1" dirty="0" smtClean="0"/>
              <a:t>d’autres êtres organisés </a:t>
            </a:r>
            <a:r>
              <a:rPr lang="fr-FR" sz="9600" b="1" i="1" dirty="0" smtClean="0"/>
              <a:t>(hôtes).</a:t>
            </a:r>
          </a:p>
          <a:p>
            <a:pPr>
              <a:lnSpc>
                <a:spcPct val="110000"/>
              </a:lnSpc>
            </a:pPr>
            <a:endParaRPr lang="fr-FR" sz="9600" i="1" dirty="0" smtClean="0"/>
          </a:p>
          <a:p>
            <a:pPr>
              <a:lnSpc>
                <a:spcPct val="110000"/>
              </a:lnSpc>
            </a:pPr>
            <a:r>
              <a:rPr lang="fr-FR" sz="9600" b="1" i="1" u="sng" dirty="0" smtClean="0">
                <a:solidFill>
                  <a:srgbClr val="FF0000"/>
                </a:solidFill>
                <a:sym typeface="Wingdings" pitchFamily="2" charset="2"/>
              </a:rPr>
              <a:t> Le Parasitisme:</a:t>
            </a:r>
            <a:r>
              <a:rPr lang="fr-FR" sz="9600" b="1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sz="9600" i="1" dirty="0" smtClean="0">
                <a:sym typeface="Wingdings" pitchFamily="2" charset="2"/>
              </a:rPr>
              <a:t>(</a:t>
            </a:r>
            <a:r>
              <a:rPr lang="fr-FR" sz="9600" b="1" i="1" dirty="0" smtClean="0">
                <a:sym typeface="Wingdings" pitchFamily="2" charset="2"/>
              </a:rPr>
              <a:t>bénéfice pour le parasite</a:t>
            </a:r>
            <a:r>
              <a:rPr lang="fr-FR" sz="9600" i="1" dirty="0" smtClean="0">
                <a:sym typeface="Wingdings" pitchFamily="2" charset="2"/>
              </a:rPr>
              <a:t>, </a:t>
            </a:r>
            <a:r>
              <a:rPr lang="fr-FR" sz="9600" b="1" i="1" dirty="0" smtClean="0">
                <a:sym typeface="Wingdings" pitchFamily="2" charset="2"/>
              </a:rPr>
              <a:t>désagrément pour l’hôte</a:t>
            </a:r>
            <a:r>
              <a:rPr lang="fr-FR" sz="9600" i="1" dirty="0" smtClean="0">
                <a:sym typeface="Wingdings" pitchFamily="2" charset="2"/>
              </a:rPr>
              <a:t>), L’être vivant </a:t>
            </a:r>
            <a:r>
              <a:rPr lang="fr-FR" sz="9600" b="1" i="1" dirty="0" smtClean="0">
                <a:sym typeface="Wingdings" pitchFamily="2" charset="2"/>
              </a:rPr>
              <a:t>parasite </a:t>
            </a:r>
            <a:r>
              <a:rPr lang="fr-FR" sz="9600" i="1" dirty="0" smtClean="0">
                <a:sym typeface="Wingdings" pitchFamily="2" charset="2"/>
              </a:rPr>
              <a:t>vit aux dépens d’un autre être vivant (hôte) qui lui fournit les éléments nécessaires à sa survie, cet hôte </a:t>
            </a:r>
            <a:r>
              <a:rPr lang="fr-FR" sz="9600" b="1" i="1" dirty="0" smtClean="0"/>
              <a:t>en souffrant</a:t>
            </a:r>
            <a:r>
              <a:rPr lang="fr-FR" sz="9600" b="1" i="1" dirty="0" smtClean="0">
                <a:sym typeface="Wingdings" pitchFamily="2" charset="2"/>
              </a:rPr>
              <a:t> </a:t>
            </a:r>
            <a:r>
              <a:rPr lang="fr-FR" sz="9600" i="1" dirty="0" smtClean="0">
                <a:sym typeface="Wingdings" pitchFamily="2" charset="2"/>
              </a:rPr>
              <a:t>de façon plus ou moins importante.</a:t>
            </a:r>
            <a:endParaRPr lang="fr-FR" sz="9600" i="1" dirty="0" smtClean="0"/>
          </a:p>
          <a:p>
            <a:pPr>
              <a:buNone/>
            </a:pPr>
            <a:endParaRPr lang="fr-FR" sz="9600" i="1" dirty="0" smtClean="0"/>
          </a:p>
          <a:p>
            <a:pPr>
              <a:buNone/>
            </a:pPr>
            <a:r>
              <a:rPr lang="fr-FR" sz="9600" i="1" dirty="0" smtClean="0"/>
              <a:t/>
            </a:r>
            <a:br>
              <a:rPr lang="fr-FR" sz="9600" i="1" dirty="0" smtClean="0"/>
            </a:br>
            <a:endParaRPr lang="fr-FR" sz="96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357166"/>
            <a:ext cx="7715304" cy="6072230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Ce qui est différent de </a:t>
            </a:r>
            <a:r>
              <a:rPr lang="fr-FR" sz="2400" b="1" dirty="0" smtClean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10000"/>
              </a:lnSpc>
            </a:pPr>
            <a:r>
              <a:rPr lang="fr-FR" sz="2400" b="1" u="sng" dirty="0" smtClean="0">
                <a:solidFill>
                  <a:srgbClr val="FF0000"/>
                </a:solidFill>
              </a:rPr>
              <a:t>La Vie libre: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fr-FR" sz="2400" dirty="0" smtClean="0"/>
              <a:t>	L’être vivant peut subvenir par lui-même à ses besoins métaboliques  (</a:t>
            </a:r>
            <a:r>
              <a:rPr lang="fr-FR" sz="2400" b="1" i="1" dirty="0" smtClean="0"/>
              <a:t>végétaux).</a:t>
            </a:r>
          </a:p>
          <a:p>
            <a:pPr>
              <a:lnSpc>
                <a:spcPct val="110000"/>
              </a:lnSpc>
            </a:pPr>
            <a:r>
              <a:rPr lang="fr-FR" sz="2400" b="1" u="sng" dirty="0" smtClean="0">
                <a:solidFill>
                  <a:srgbClr val="FF0000"/>
                </a:solidFill>
                <a:sym typeface="Wingdings" pitchFamily="2" charset="2"/>
              </a:rPr>
              <a:t>Le Saprophytisme:</a:t>
            </a:r>
            <a:r>
              <a:rPr lang="fr-FR" sz="24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fr-FR" sz="2400" dirty="0" smtClean="0">
                <a:sym typeface="Wingdings" pitchFamily="2" charset="2"/>
              </a:rPr>
              <a:t>	L’être vivant </a:t>
            </a:r>
            <a:r>
              <a:rPr lang="fr-FR" sz="2400" b="1" dirty="0" smtClean="0">
                <a:sym typeface="Wingdings" pitchFamily="2" charset="2"/>
              </a:rPr>
              <a:t>se nourrit de matières organiques ou végétales </a:t>
            </a:r>
            <a:r>
              <a:rPr lang="fr-FR" sz="2400" dirty="0" smtClean="0">
                <a:sym typeface="Wingdings" pitchFamily="2" charset="2"/>
              </a:rPr>
              <a:t>en décomposition dans le milieu extérieur (</a:t>
            </a:r>
            <a:r>
              <a:rPr lang="fr-FR" sz="2400" b="1" i="1" dirty="0" smtClean="0">
                <a:sym typeface="Wingdings" pitchFamily="2" charset="2"/>
              </a:rPr>
              <a:t>Aspergillus).</a:t>
            </a:r>
          </a:p>
          <a:p>
            <a:pPr>
              <a:lnSpc>
                <a:spcPct val="110000"/>
              </a:lnSpc>
            </a:pPr>
            <a:r>
              <a:rPr lang="fr-FR" sz="2400" b="1" u="sng" dirty="0" smtClean="0">
                <a:solidFill>
                  <a:srgbClr val="FF0000"/>
                </a:solidFill>
                <a:sym typeface="Wingdings" pitchFamily="2" charset="2"/>
              </a:rPr>
              <a:t>Le Commensalisme:</a:t>
            </a:r>
            <a:r>
              <a:rPr lang="fr-FR" sz="24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sz="2400" dirty="0" smtClean="0">
                <a:sym typeface="Wingdings" pitchFamily="2" charset="2"/>
              </a:rPr>
              <a:t>(ni bénéfice, ni désagrément pour l’hôte)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fr-FR" sz="2400" dirty="0" smtClean="0">
                <a:sym typeface="Wingdings" pitchFamily="2" charset="2"/>
              </a:rPr>
              <a:t>	L’être vivant se nourrit de matières organiques sur un être vivant </a:t>
            </a:r>
            <a:r>
              <a:rPr lang="fr-FR" sz="2400" b="1" dirty="0" smtClean="0">
                <a:sym typeface="Wingdings" pitchFamily="2" charset="2"/>
              </a:rPr>
              <a:t>sans entraîner de troubles ou de spoliation chez son hôte .   ( </a:t>
            </a:r>
            <a:r>
              <a:rPr lang="fr-FR" sz="2400" b="1" i="1" dirty="0" smtClean="0">
                <a:sym typeface="Wingdings" pitchFamily="2" charset="2"/>
              </a:rPr>
              <a:t>crabes pinnothères et moules; flore cutanée commensale).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357166"/>
            <a:ext cx="8072494" cy="607223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fr-FR" b="1" u="sng" dirty="0" smtClean="0">
                <a:solidFill>
                  <a:srgbClr val="FF0000"/>
                </a:solidFill>
                <a:sym typeface="Wingdings" pitchFamily="2" charset="2"/>
              </a:rPr>
              <a:t>La Symbiose: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fr-FR" dirty="0" smtClean="0">
                <a:sym typeface="Wingdings" pitchFamily="2" charset="2"/>
              </a:rPr>
              <a:t>	Les êtres vivants vivent en étroite collaboration dans une association bénéfique aux deux parties.  (</a:t>
            </a:r>
            <a:r>
              <a:rPr lang="fr-FR" b="1" i="1" dirty="0" smtClean="0">
                <a:sym typeface="Wingdings" pitchFamily="2" charset="2"/>
              </a:rPr>
              <a:t>bactéries et digestion).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fr-FR" b="1" i="1" dirty="0" smtClean="0">
                <a:solidFill>
                  <a:srgbClr val="FF0000"/>
                </a:solidFill>
              </a:rPr>
              <a:t>un agent infectieux peut passer d’une forme de vie saprophyte à une étape parasitaire virulente (parasitisme facultatif) quand son hôte perd les défenses qui maintenaient un certain écart entre eux</a:t>
            </a:r>
            <a:r>
              <a:rPr lang="fr-FR" b="1" i="1" dirty="0" smtClean="0">
                <a:solidFill>
                  <a:srgbClr val="FF0000"/>
                </a:solidFill>
                <a:sym typeface="Wingdings" pitchFamily="2" charset="2"/>
              </a:rPr>
              <a:t>.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fr-FR" b="1" i="1" dirty="0" smtClean="0">
              <a:solidFill>
                <a:srgbClr val="FF0000"/>
              </a:solidFill>
            </a:endParaRPr>
          </a:p>
          <a:p>
            <a:r>
              <a:rPr lang="fr-FR" b="1" u="sng" dirty="0" smtClean="0">
                <a:solidFill>
                  <a:srgbClr val="FF0000"/>
                </a:solidFill>
              </a:rPr>
              <a:t>Le prédateur</a:t>
            </a:r>
            <a:r>
              <a:rPr lang="fr-FR" b="1" dirty="0" smtClean="0">
                <a:solidFill>
                  <a:srgbClr val="FF0000"/>
                </a:solidFill>
              </a:rPr>
              <a:t>: 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tue sa proie pour s’en nourrir.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500042"/>
            <a:ext cx="7929618" cy="600079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b="1" u="sng" dirty="0" smtClean="0">
                <a:solidFill>
                  <a:srgbClr val="FF0000"/>
                </a:solidFill>
              </a:rPr>
              <a:t>Diversité des parasites :</a:t>
            </a:r>
          </a:p>
          <a:p>
            <a:pPr>
              <a:buNone/>
            </a:pPr>
            <a:endParaRPr lang="fr-FR" b="1" u="sng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</a:t>
            </a:r>
            <a:r>
              <a:rPr lang="fr-FR" u="sng" dirty="0" smtClean="0"/>
              <a:t>morphologie</a:t>
            </a:r>
            <a:r>
              <a:rPr lang="fr-FR" dirty="0" smtClean="0"/>
              <a:t>, taille.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ü"/>
            </a:pPr>
            <a:r>
              <a:rPr lang="fr-FR" u="sng" dirty="0" smtClean="0"/>
              <a:t>localisation :</a:t>
            </a:r>
          </a:p>
          <a:p>
            <a:pPr>
              <a:buNone/>
            </a:pPr>
            <a:r>
              <a:rPr lang="fr-FR" b="1" dirty="0" smtClean="0"/>
              <a:t>        </a:t>
            </a:r>
            <a:r>
              <a:rPr lang="fr-FR" b="1" u="sng" dirty="0" smtClean="0"/>
              <a:t>- ectoparasites</a:t>
            </a:r>
            <a:r>
              <a:rPr lang="fr-FR" dirty="0" smtClean="0"/>
              <a:t> (nuisant, entrainant des    maladies, vecteurs de maladies).</a:t>
            </a:r>
          </a:p>
          <a:p>
            <a:pPr>
              <a:buNone/>
            </a:pPr>
            <a:r>
              <a:rPr lang="fr-FR" dirty="0" smtClean="0"/>
              <a:t>       </a:t>
            </a:r>
            <a:r>
              <a:rPr lang="fr-FR" b="1" u="sng" dirty="0" smtClean="0"/>
              <a:t>- endoparasites </a:t>
            </a:r>
            <a:r>
              <a:rPr lang="fr-FR" dirty="0" smtClean="0"/>
              <a:t>(cavitaires, tissulaires).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357166"/>
            <a:ext cx="7929618" cy="600079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i="1" u="sng" dirty="0" smtClean="0">
                <a:solidFill>
                  <a:srgbClr val="FF0000"/>
                </a:solidFill>
              </a:rPr>
              <a:t>modes de parasitisme</a:t>
            </a:r>
            <a:r>
              <a:rPr lang="fr-FR" b="1" u="sng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fr-FR" u="sng" dirty="0" smtClean="0">
                <a:solidFill>
                  <a:srgbClr val="C00000"/>
                </a:solidFill>
              </a:rPr>
              <a:t>Accidentel:    </a:t>
            </a:r>
            <a:r>
              <a:rPr lang="fr-FR" u="sng" dirty="0" smtClean="0"/>
              <a:t> </a:t>
            </a:r>
            <a:r>
              <a:rPr lang="fr-FR" dirty="0" smtClean="0"/>
              <a:t>ex: myiases.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u="sng" dirty="0" smtClean="0">
                <a:solidFill>
                  <a:srgbClr val="C00000"/>
                </a:solidFill>
              </a:rPr>
              <a:t>facultatif: </a:t>
            </a:r>
            <a:r>
              <a:rPr lang="fr-FR" dirty="0" smtClean="0"/>
              <a:t>le parasite mène normalement une vie saprophyte </a:t>
            </a:r>
            <a:r>
              <a:rPr lang="fr-FR" dirty="0" smtClean="0"/>
              <a:t>/commensale </a:t>
            </a:r>
            <a:r>
              <a:rPr lang="fr-FR" dirty="0" smtClean="0"/>
              <a:t>mais </a:t>
            </a:r>
            <a:r>
              <a:rPr lang="fr-FR" dirty="0" smtClean="0"/>
              <a:t>pouvant à l’occasion envahir l’organisme de l’hôte.  ex: champignons.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ü"/>
            </a:pPr>
            <a:r>
              <a:rPr lang="fr-FR" u="sng" dirty="0" smtClean="0">
                <a:solidFill>
                  <a:srgbClr val="C00000"/>
                </a:solidFill>
              </a:rPr>
              <a:t>obligatoire:</a:t>
            </a:r>
          </a:p>
          <a:p>
            <a:pPr>
              <a:buNone/>
            </a:pPr>
            <a:r>
              <a:rPr lang="fr-FR" b="1" dirty="0" smtClean="0"/>
              <a:t>      - temporaire: </a:t>
            </a:r>
            <a:r>
              <a:rPr lang="fr-FR" dirty="0" smtClean="0"/>
              <a:t>il</a:t>
            </a:r>
            <a:r>
              <a:rPr lang="fr-FR" b="1" dirty="0" smtClean="0"/>
              <a:t> </a:t>
            </a:r>
            <a:r>
              <a:rPr lang="fr-FR" dirty="0" smtClean="0"/>
              <a:t>mène une partie de sa vie a l’état parasitaire mais possède des stades libres dans l’environnement.</a:t>
            </a:r>
          </a:p>
          <a:p>
            <a:pPr>
              <a:buNone/>
            </a:pPr>
            <a:r>
              <a:rPr lang="fr-FR" b="1" dirty="0" smtClean="0"/>
              <a:t>      </a:t>
            </a:r>
            <a:r>
              <a:rPr lang="fr-FR" b="1" dirty="0" smtClean="0"/>
              <a:t>      </a:t>
            </a:r>
            <a:r>
              <a:rPr lang="fr-FR" b="1" dirty="0" smtClean="0"/>
              <a:t>périodique : </a:t>
            </a:r>
            <a:r>
              <a:rPr lang="fr-FR" dirty="0" smtClean="0"/>
              <a:t>ex: helminthes adultes: Ascaris</a:t>
            </a:r>
          </a:p>
          <a:p>
            <a:pPr>
              <a:buNone/>
            </a:pPr>
            <a:r>
              <a:rPr lang="fr-FR" dirty="0" smtClean="0"/>
              <a:t>      </a:t>
            </a:r>
            <a:r>
              <a:rPr lang="fr-FR" b="1" dirty="0" smtClean="0"/>
              <a:t>- permanent: </a:t>
            </a:r>
            <a:r>
              <a:rPr lang="fr-FR" dirty="0" smtClean="0"/>
              <a:t>dont toute l’existence se déroule dans 1 ou plusieurs hôtes.     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500043"/>
            <a:ext cx="8001056" cy="56261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u="sng" dirty="0">
                <a:solidFill>
                  <a:srgbClr val="FF0000"/>
                </a:solidFill>
              </a:rPr>
              <a:t>SPECIFICITE </a:t>
            </a:r>
            <a:r>
              <a:rPr lang="fr-FR" sz="2400" b="1" u="sng" dirty="0" smtClean="0">
                <a:solidFill>
                  <a:srgbClr val="FF0000"/>
                </a:solidFill>
              </a:rPr>
              <a:t>PARASITAIRE:</a:t>
            </a:r>
          </a:p>
          <a:p>
            <a:pPr>
              <a:buNone/>
            </a:pPr>
            <a:endParaRPr lang="fr-FR" sz="2400" b="1" u="sng" dirty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fr-FR" sz="2400" dirty="0" smtClean="0"/>
              <a:t>Un lien </a:t>
            </a:r>
            <a:r>
              <a:rPr lang="fr-FR" sz="2400" dirty="0"/>
              <a:t>de </a:t>
            </a:r>
            <a:r>
              <a:rPr lang="fr-FR" sz="2400" b="1" u="sng" dirty="0"/>
              <a:t>fidélité plus ou moins stricte</a:t>
            </a:r>
            <a:r>
              <a:rPr lang="fr-FR" sz="2400" b="1" dirty="0"/>
              <a:t> </a:t>
            </a:r>
            <a:r>
              <a:rPr lang="fr-FR" sz="2400" dirty="0"/>
              <a:t>qui unit un parasite à son hôte ou à ses </a:t>
            </a:r>
            <a:r>
              <a:rPr lang="fr-FR" sz="2400" dirty="0" smtClean="0"/>
              <a:t>hôtes.</a:t>
            </a:r>
          </a:p>
          <a:p>
            <a:pPr algn="l">
              <a:buNone/>
            </a:pPr>
            <a:endParaRPr lang="fr-FR" sz="2400" dirty="0"/>
          </a:p>
          <a:p>
            <a:pPr algn="l"/>
            <a:r>
              <a:rPr lang="fr-FR" sz="2400" b="1" dirty="0">
                <a:solidFill>
                  <a:srgbClr val="FF0000"/>
                </a:solidFill>
              </a:rPr>
              <a:t>Sténoxènes</a:t>
            </a:r>
            <a:r>
              <a:rPr lang="fr-FR" sz="2400" dirty="0"/>
              <a:t>: parasites étroitement adaptés à un ou quelques hôtes précis et ne peuvent vivre aux dépens d’autres </a:t>
            </a:r>
            <a:r>
              <a:rPr lang="fr-FR" sz="2400" dirty="0" smtClean="0"/>
              <a:t>hôtes.</a:t>
            </a:r>
            <a:endParaRPr lang="fr-FR" sz="2400" dirty="0"/>
          </a:p>
          <a:p>
            <a:pPr algn="l"/>
            <a:endParaRPr lang="fr-FR" sz="2400" dirty="0"/>
          </a:p>
          <a:p>
            <a:pPr algn="l"/>
            <a:r>
              <a:rPr lang="fr-FR" sz="2400" b="1" dirty="0">
                <a:solidFill>
                  <a:srgbClr val="FF0000"/>
                </a:solidFill>
              </a:rPr>
              <a:t>Euryxènes: </a:t>
            </a:r>
            <a:r>
              <a:rPr lang="fr-FR" sz="2400" dirty="0"/>
              <a:t>parasites à spécificité lâche avec changement d’hôtes avec une grande facilité	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sng" dirty="0" smtClean="0">
                <a:solidFill>
                  <a:srgbClr val="002060"/>
                </a:solidFill>
              </a:rPr>
              <a:t>                   Intérêt du cours</a:t>
            </a:r>
            <a:endParaRPr lang="fr-FR" i="1" dirty="0">
              <a:solidFill>
                <a:srgbClr val="002060"/>
              </a:solidFill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9416"/>
            <a:ext cx="8358246" cy="4846320"/>
          </a:xfrm>
        </p:spPr>
        <p:txBody>
          <a:bodyPr/>
          <a:lstStyle/>
          <a:p>
            <a:pPr>
              <a:buNone/>
            </a:pPr>
            <a:endParaRPr lang="fr-FR" b="1" u="sng" dirty="0" smtClean="0"/>
          </a:p>
          <a:p>
            <a:r>
              <a:rPr lang="fr-FR" sz="2400" i="1" dirty="0" smtClean="0"/>
              <a:t>Définir les paramètres intervenant dans l’interprétation</a:t>
            </a:r>
          </a:p>
          <a:p>
            <a:pPr>
              <a:buNone/>
            </a:pPr>
            <a:r>
              <a:rPr lang="fr-FR" sz="2400" i="1" dirty="0" smtClean="0"/>
              <a:t>   des particularités épidémiologiques, cliniques, </a:t>
            </a:r>
          </a:p>
          <a:p>
            <a:pPr>
              <a:buNone/>
            </a:pPr>
            <a:r>
              <a:rPr lang="fr-FR" sz="2400" i="1" dirty="0" smtClean="0"/>
              <a:t>   physiopathologiques, diagnostiques et thérapeutiques des affections humaines parasitaires et mycosiques</a:t>
            </a:r>
            <a:r>
              <a:rPr lang="fr-FR" sz="2400" dirty="0" smtClean="0"/>
              <a:t>.</a:t>
            </a:r>
            <a:endParaRPr lang="fr-FR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idx="1"/>
          </p:nvPr>
        </p:nvSpPr>
        <p:spPr>
          <a:xfrm>
            <a:off x="214282" y="500042"/>
            <a:ext cx="8001056" cy="59556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i="1" u="sng" dirty="0">
                <a:solidFill>
                  <a:srgbClr val="FF0000"/>
                </a:solidFill>
              </a:rPr>
              <a:t>ADAPTATION </a:t>
            </a:r>
            <a:r>
              <a:rPr lang="fr-FR" sz="2400" b="1" i="1" u="sng" dirty="0" smtClean="0">
                <a:solidFill>
                  <a:srgbClr val="FF0000"/>
                </a:solidFill>
              </a:rPr>
              <a:t>PARASITAIRE:</a:t>
            </a:r>
          </a:p>
          <a:p>
            <a:pPr>
              <a:buNone/>
            </a:pPr>
            <a:endParaRPr lang="fr-FR" sz="2400" b="1" i="1" u="sng" dirty="0">
              <a:solidFill>
                <a:srgbClr val="FF0000"/>
              </a:solidFill>
            </a:endParaRPr>
          </a:p>
          <a:p>
            <a:pPr algn="l"/>
            <a:r>
              <a:rPr lang="fr-FR" sz="2400" b="1" dirty="0"/>
              <a:t>Parasite bien adapté </a:t>
            </a:r>
            <a:r>
              <a:rPr lang="fr-FR" sz="2400" dirty="0"/>
              <a:t>à un hôte occasionnant une maladie chronique, peu </a:t>
            </a:r>
            <a:r>
              <a:rPr lang="fr-FR" sz="2400" dirty="0" smtClean="0"/>
              <a:t>grave.</a:t>
            </a:r>
            <a:endParaRPr lang="fr-FR" sz="2400" dirty="0"/>
          </a:p>
          <a:p>
            <a:pPr algn="l">
              <a:buNone/>
            </a:pPr>
            <a:r>
              <a:rPr lang="fr-FR" sz="2400" dirty="0" smtClean="0"/>
              <a:t>               ex</a:t>
            </a:r>
            <a:r>
              <a:rPr lang="fr-FR" sz="2400" dirty="0"/>
              <a:t>: </a:t>
            </a:r>
            <a:r>
              <a:rPr lang="fr-FR" sz="2400" i="1" dirty="0"/>
              <a:t>Taenia saginata</a:t>
            </a:r>
          </a:p>
          <a:p>
            <a:pPr algn="l"/>
            <a:r>
              <a:rPr lang="fr-FR" sz="2400" b="1" dirty="0"/>
              <a:t>Parasite mal adapté </a:t>
            </a:r>
            <a:r>
              <a:rPr lang="fr-FR" sz="2400" dirty="0"/>
              <a:t>à un hôte entraînant une maladie aigüe grave parfois </a:t>
            </a:r>
            <a:r>
              <a:rPr lang="fr-FR" sz="2400" dirty="0" smtClean="0"/>
              <a:t>mortelle.</a:t>
            </a:r>
            <a:endParaRPr lang="fr-FR" sz="2400" dirty="0"/>
          </a:p>
          <a:p>
            <a:pPr algn="l">
              <a:buNone/>
            </a:pPr>
            <a:r>
              <a:rPr lang="fr-FR" sz="2400" dirty="0" smtClean="0"/>
              <a:t>                ex</a:t>
            </a:r>
            <a:r>
              <a:rPr lang="fr-FR" sz="2400" dirty="0"/>
              <a:t>: </a:t>
            </a:r>
            <a:r>
              <a:rPr lang="fr-FR" sz="2400" i="1" dirty="0"/>
              <a:t>Plasmodium falciparum </a:t>
            </a:r>
            <a:r>
              <a:rPr lang="fr-FR" sz="2400" i="1" dirty="0" smtClean="0"/>
              <a:t> </a:t>
            </a:r>
          </a:p>
          <a:p>
            <a:r>
              <a:rPr lang="fr-FR" sz="2400" b="1" i="1" dirty="0" smtClean="0">
                <a:solidFill>
                  <a:srgbClr val="FF0000"/>
                </a:solidFill>
              </a:rPr>
              <a:t>plus un parasite est adapté moins il est pathogène ; moins il est adapté plus son agressivité est grande vis-à-vis de l’ hôte</a:t>
            </a:r>
          </a:p>
          <a:p>
            <a:pPr algn="l"/>
            <a:endParaRPr lang="fr-FR" sz="2400" i="1" dirty="0" smtClean="0"/>
          </a:p>
          <a:p>
            <a:pPr algn="l"/>
            <a:endParaRPr lang="fr-FR" sz="2400" i="1" dirty="0"/>
          </a:p>
          <a:p>
            <a:pPr algn="l">
              <a:buNone/>
            </a:pP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fr-FR" sz="2400" b="1" i="1" u="sng" dirty="0" smtClean="0">
                <a:solidFill>
                  <a:srgbClr val="002060"/>
                </a:solidFill>
              </a:rPr>
              <a:t>                                         IV- Le cycle évolutif:</a:t>
            </a:r>
            <a:endParaRPr lang="fr-FR" sz="2400" b="1" i="1" u="sng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928670"/>
            <a:ext cx="8072494" cy="5572164"/>
          </a:xfrm>
        </p:spPr>
        <p:txBody>
          <a:bodyPr>
            <a:normAutofit fontScale="32500" lnSpcReduction="20000"/>
          </a:bodyPr>
          <a:lstStyle/>
          <a:p>
            <a:r>
              <a:rPr lang="fr-FR" sz="6000" b="1" dirty="0" smtClean="0"/>
              <a:t>C’est l’ensemble des transformations  obligatoires par lesquelles doit passer le parasite avec ou sans séjour dans le milieu extérieur , avec ou sans hôtes intermédiaires pour passer d'une génération à la suivante (représentée par un cercle</a:t>
            </a:r>
            <a:r>
              <a:rPr lang="fr-FR" sz="6000" dirty="0" smtClean="0"/>
              <a:t>).</a:t>
            </a:r>
          </a:p>
          <a:p>
            <a:pPr>
              <a:buNone/>
            </a:pPr>
            <a:endParaRPr lang="fr-FR" sz="2800" dirty="0" smtClean="0"/>
          </a:p>
          <a:p>
            <a:r>
              <a:rPr lang="fr-FR" sz="5000" b="1" i="1" dirty="0" smtClean="0"/>
              <a:t>  Métamorphoses :</a:t>
            </a:r>
          </a:p>
          <a:p>
            <a:pPr>
              <a:buNone/>
            </a:pPr>
            <a:r>
              <a:rPr lang="fr-FR" sz="5000" dirty="0" smtClean="0"/>
              <a:t> -  </a:t>
            </a:r>
            <a:r>
              <a:rPr lang="fr-FR" sz="5000" b="1" i="1" dirty="0" smtClean="0"/>
              <a:t>chez le même hôte : </a:t>
            </a:r>
            <a:r>
              <a:rPr lang="fr-FR" sz="5000" b="1" i="1" dirty="0" smtClean="0">
                <a:solidFill>
                  <a:srgbClr val="C00000"/>
                </a:solidFill>
              </a:rPr>
              <a:t>parasite </a:t>
            </a:r>
            <a:r>
              <a:rPr lang="fr-FR" sz="5000" b="1" i="1" dirty="0" err="1" smtClean="0">
                <a:solidFill>
                  <a:srgbClr val="C00000"/>
                </a:solidFill>
              </a:rPr>
              <a:t>monoxène</a:t>
            </a:r>
            <a:r>
              <a:rPr lang="fr-FR" sz="5000" b="1" i="1" dirty="0" smtClean="0">
                <a:solidFill>
                  <a:srgbClr val="C00000"/>
                </a:solidFill>
              </a:rPr>
              <a:t> </a:t>
            </a:r>
            <a:r>
              <a:rPr lang="fr-FR" sz="5000" b="1" i="1" dirty="0" smtClean="0"/>
              <a:t>(ex: trichine) </a:t>
            </a:r>
          </a:p>
          <a:p>
            <a:pPr>
              <a:buNone/>
            </a:pPr>
            <a:r>
              <a:rPr lang="fr-FR" sz="5000" b="1" i="1" dirty="0" smtClean="0"/>
              <a:t> -  chez plusieurs hôtes successifs : </a:t>
            </a:r>
            <a:r>
              <a:rPr lang="fr-FR" sz="5000" b="1" i="1" dirty="0" smtClean="0">
                <a:solidFill>
                  <a:srgbClr val="C00000"/>
                </a:solidFill>
              </a:rPr>
              <a:t>parasite hétéroxène </a:t>
            </a:r>
            <a:r>
              <a:rPr lang="fr-FR" sz="5000" b="1" i="1" dirty="0" smtClean="0"/>
              <a:t>(ex : bothriocéphale) </a:t>
            </a:r>
          </a:p>
          <a:p>
            <a:pPr lvl="0">
              <a:buNone/>
            </a:pPr>
            <a:endParaRPr lang="fr-FR" sz="2800" b="1" i="1" dirty="0" smtClean="0"/>
          </a:p>
          <a:p>
            <a:endParaRPr lang="fr-FR" sz="4800" dirty="0" smtClean="0"/>
          </a:p>
          <a:p>
            <a:pPr>
              <a:buFont typeface="Wingdings" pitchFamily="2" charset="2"/>
              <a:buChar char="§"/>
            </a:pPr>
            <a:r>
              <a:rPr lang="fr-FR" sz="4800" b="1" i="1" u="sng" dirty="0" smtClean="0"/>
              <a:t> </a:t>
            </a:r>
            <a:r>
              <a:rPr lang="fr-FR" sz="4800" b="1" i="1" u="sng" dirty="0" smtClean="0">
                <a:solidFill>
                  <a:srgbClr val="FF0000"/>
                </a:solidFill>
              </a:rPr>
              <a:t>Cycle direct (</a:t>
            </a:r>
            <a:r>
              <a:rPr lang="fr-FR" sz="4800" b="1" i="1" u="sng" dirty="0" err="1" smtClean="0">
                <a:solidFill>
                  <a:srgbClr val="FF0000"/>
                </a:solidFill>
              </a:rPr>
              <a:t>monoxène</a:t>
            </a:r>
            <a:r>
              <a:rPr lang="fr-FR" sz="4800" dirty="0" smtClean="0">
                <a:solidFill>
                  <a:srgbClr val="FF0000"/>
                </a:solidFill>
              </a:rPr>
              <a:t>) </a:t>
            </a:r>
            <a:r>
              <a:rPr lang="fr-FR" sz="4800" dirty="0" smtClean="0"/>
              <a:t>:  </a:t>
            </a:r>
            <a:r>
              <a:rPr lang="fr-FR" sz="4800" b="1" dirty="0" smtClean="0"/>
              <a:t>un seul hôte  (HD) + milieu extérieur</a:t>
            </a:r>
          </a:p>
          <a:p>
            <a:pPr>
              <a:buNone/>
            </a:pPr>
            <a:r>
              <a:rPr lang="fr-FR" sz="4800" b="1" dirty="0" smtClean="0"/>
              <a:t>                          ex: Entamoeba histolytica, Pediculus capitis</a:t>
            </a:r>
          </a:p>
          <a:p>
            <a:pPr>
              <a:buFont typeface="Wingdings" pitchFamily="2" charset="2"/>
              <a:buChar char="§"/>
            </a:pPr>
            <a:r>
              <a:rPr lang="fr-FR" sz="4800" b="1" i="1" u="sng" dirty="0" smtClean="0">
                <a:solidFill>
                  <a:srgbClr val="FF0000"/>
                </a:solidFill>
              </a:rPr>
              <a:t> Cycle indirect (hétéroxène</a:t>
            </a:r>
            <a:r>
              <a:rPr lang="fr-FR" sz="4800" b="1" i="1" u="sng" dirty="0" smtClean="0"/>
              <a:t>)  </a:t>
            </a:r>
            <a:r>
              <a:rPr lang="fr-FR" sz="4800" b="1" dirty="0" smtClean="0"/>
              <a:t>:  à plusieurs hôtes (dixène, trixène, polyxène) , d'espèce différente, qui se succèdent obligatoirement</a:t>
            </a:r>
          </a:p>
          <a:p>
            <a:pPr>
              <a:buNone/>
            </a:pPr>
            <a:r>
              <a:rPr lang="fr-FR" sz="4800" b="1" dirty="0" smtClean="0"/>
              <a:t>            -   Cycle à 2 hôtes (dixène) (HD+HI) : ex: Plasmodium falciparum,   Taenia saginata </a:t>
            </a:r>
          </a:p>
          <a:p>
            <a:pPr>
              <a:buNone/>
            </a:pPr>
            <a:r>
              <a:rPr lang="fr-FR" sz="4800" b="1" dirty="0" smtClean="0"/>
              <a:t>            -   Cycle à 3 hôtes (trixène) (HD+2HI) Faciola hépatica</a:t>
            </a:r>
          </a:p>
          <a:p>
            <a:pPr>
              <a:buNone/>
            </a:pPr>
            <a:endParaRPr lang="fr-FR" sz="4800" dirty="0" smtClean="0"/>
          </a:p>
          <a:p>
            <a:pPr>
              <a:buFont typeface="Wingdings" pitchFamily="2" charset="2"/>
              <a:buChar char="§"/>
            </a:pPr>
            <a:r>
              <a:rPr lang="fr-FR" sz="4800" b="1" dirty="0" smtClean="0">
                <a:solidFill>
                  <a:srgbClr val="C00000"/>
                </a:solidFill>
              </a:rPr>
              <a:t>Cycle court </a:t>
            </a:r>
            <a:r>
              <a:rPr lang="fr-FR" sz="4800" dirty="0" smtClean="0"/>
              <a:t>:  Enterobius vermicularis</a:t>
            </a:r>
          </a:p>
          <a:p>
            <a:pPr>
              <a:buFont typeface="Wingdings" pitchFamily="2" charset="2"/>
              <a:buChar char="§"/>
            </a:pPr>
            <a:r>
              <a:rPr lang="fr-FR" sz="4800" b="1" dirty="0" smtClean="0">
                <a:solidFill>
                  <a:srgbClr val="C00000"/>
                </a:solidFill>
              </a:rPr>
              <a:t>Cycle long </a:t>
            </a:r>
            <a:r>
              <a:rPr lang="fr-FR" sz="4800" dirty="0" smtClean="0">
                <a:solidFill>
                  <a:srgbClr val="C00000"/>
                </a:solidFill>
              </a:rPr>
              <a:t>:  </a:t>
            </a:r>
            <a:r>
              <a:rPr lang="fr-FR" sz="4800" dirty="0" smtClean="0"/>
              <a:t>Ascaris lumbricoides</a:t>
            </a:r>
            <a:endParaRPr lang="fr-FR" sz="4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357166"/>
            <a:ext cx="8001056" cy="6286544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fr-FR" b="1" i="1" u="sng" dirty="0" smtClean="0">
                <a:solidFill>
                  <a:srgbClr val="FF0000"/>
                </a:solidFill>
              </a:rPr>
              <a:t>Eléments intervenants dans le cycle </a:t>
            </a:r>
            <a:r>
              <a:rPr lang="fr-FR" dirty="0" smtClean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fr-FR" i="1" dirty="0" smtClean="0">
                <a:solidFill>
                  <a:srgbClr val="FF0000"/>
                </a:solidFill>
              </a:rPr>
              <a:t> </a:t>
            </a:r>
            <a:r>
              <a:rPr lang="fr-FR" b="1" i="1" u="sng" dirty="0" smtClean="0">
                <a:solidFill>
                  <a:srgbClr val="FF0000"/>
                </a:solidFill>
              </a:rPr>
              <a:t>Les hôtes </a:t>
            </a:r>
            <a:r>
              <a:rPr lang="fr-FR" i="1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fr-FR" i="1" u="sng" dirty="0" smtClean="0"/>
              <a:t> </a:t>
            </a:r>
            <a:r>
              <a:rPr lang="fr-FR" b="1" i="1" u="sng" dirty="0" smtClean="0"/>
              <a:t>Hôte définitif</a:t>
            </a:r>
            <a:r>
              <a:rPr lang="fr-FR" b="1" i="1" dirty="0" smtClean="0"/>
              <a:t>:</a:t>
            </a:r>
            <a:r>
              <a:rPr lang="fr-FR" i="1" dirty="0" smtClean="0"/>
              <a:t> héberge la forme sexuée du parasite.</a:t>
            </a:r>
          </a:p>
          <a:p>
            <a:pPr>
              <a:buFont typeface="Wingdings" pitchFamily="2" charset="2"/>
              <a:buChar char="ü"/>
            </a:pPr>
            <a:r>
              <a:rPr lang="fr-FR" i="1" dirty="0" smtClean="0"/>
              <a:t> </a:t>
            </a:r>
            <a:r>
              <a:rPr lang="fr-FR" b="1" i="1" u="sng" dirty="0" smtClean="0"/>
              <a:t>Hôte intermédiaire</a:t>
            </a:r>
            <a:r>
              <a:rPr lang="fr-FR" b="1" i="1" dirty="0" smtClean="0"/>
              <a:t>: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i="1" dirty="0" smtClean="0"/>
              <a:t>Organisme qui héberge le parasite sous sa forme larvaire (immature) ou sous sa forme asexuée</a:t>
            </a:r>
          </a:p>
          <a:p>
            <a:pPr>
              <a:buNone/>
            </a:pPr>
            <a:r>
              <a:rPr lang="fr-FR" b="1" i="1" dirty="0" smtClean="0"/>
              <a:t>      </a:t>
            </a:r>
            <a:r>
              <a:rPr lang="fr-FR" b="1" i="1" u="sng" dirty="0" smtClean="0">
                <a:solidFill>
                  <a:srgbClr val="00B050"/>
                </a:solidFill>
              </a:rPr>
              <a:t>-  H.I passif</a:t>
            </a:r>
            <a:r>
              <a:rPr lang="fr-FR" i="1" dirty="0" smtClean="0"/>
              <a:t>: héberge la forme infestante ou ses stades antérieurs autre que la forme adulte </a:t>
            </a:r>
            <a:r>
              <a:rPr lang="fr-FR" i="1" dirty="0" smtClean="0"/>
              <a:t>( n’est pas </a:t>
            </a:r>
            <a:r>
              <a:rPr lang="fr-FR" i="1" dirty="0" smtClean="0"/>
              <a:t>transmetteur)</a:t>
            </a:r>
          </a:p>
          <a:p>
            <a:pPr>
              <a:buNone/>
            </a:pPr>
            <a:r>
              <a:rPr lang="fr-FR" i="1" dirty="0" smtClean="0"/>
              <a:t>      </a:t>
            </a:r>
            <a:r>
              <a:rPr lang="fr-FR" b="1" i="1" u="sng" dirty="0" smtClean="0">
                <a:solidFill>
                  <a:srgbClr val="00B050"/>
                </a:solidFill>
              </a:rPr>
              <a:t>-  H.I. actif: </a:t>
            </a:r>
            <a:r>
              <a:rPr lang="fr-FR" i="1" dirty="0" smtClean="0"/>
              <a:t>héberge le parasite en développement ( rôle </a:t>
            </a:r>
            <a:r>
              <a:rPr lang="fr-FR" i="1" dirty="0" smtClean="0"/>
              <a:t> </a:t>
            </a:r>
            <a:r>
              <a:rPr lang="fr-FR" i="1" dirty="0" smtClean="0"/>
              <a:t>de transmetteur =</a:t>
            </a:r>
            <a:r>
              <a:rPr lang="fr-FR" b="1" i="1" dirty="0" smtClean="0">
                <a:solidFill>
                  <a:srgbClr val="FF0000"/>
                </a:solidFill>
              </a:rPr>
              <a:t> vecteur</a:t>
            </a:r>
            <a:r>
              <a:rPr lang="fr-FR" i="1" dirty="0" smtClean="0"/>
              <a:t>)</a:t>
            </a:r>
          </a:p>
          <a:p>
            <a:pPr>
              <a:buNone/>
            </a:pPr>
            <a:endParaRPr lang="fr-FR" i="1" dirty="0" smtClean="0"/>
          </a:p>
          <a:p>
            <a:pPr>
              <a:buFont typeface="Wingdings" pitchFamily="2" charset="2"/>
              <a:buChar char="ü"/>
            </a:pPr>
            <a:r>
              <a:rPr lang="fr-FR" i="1" dirty="0" smtClean="0"/>
              <a:t> </a:t>
            </a:r>
            <a:r>
              <a:rPr lang="fr-FR" b="1" i="1" u="sng" dirty="0" smtClean="0"/>
              <a:t>Hôte paraténique</a:t>
            </a:r>
            <a:r>
              <a:rPr lang="fr-FR" b="1" i="1" dirty="0" smtClean="0"/>
              <a:t>:</a:t>
            </a:r>
            <a:r>
              <a:rPr lang="fr-FR" i="1" dirty="0" smtClean="0"/>
              <a:t> hôte d'attente ou hôte de réenkystement = non    obligatoire.</a:t>
            </a:r>
            <a:endParaRPr lang="fr-FR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428604"/>
            <a:ext cx="7410480" cy="6027132"/>
          </a:xfrm>
        </p:spPr>
        <p:txBody>
          <a:bodyPr/>
          <a:lstStyle/>
          <a:p>
            <a:r>
              <a:rPr lang="fr-FR" b="1" i="1" dirty="0" smtClean="0">
                <a:solidFill>
                  <a:srgbClr val="FF0000"/>
                </a:solidFill>
              </a:rPr>
              <a:t>Impasse parasitaire </a:t>
            </a:r>
            <a:r>
              <a:rPr lang="fr-FR" dirty="0" smtClean="0"/>
              <a:t>:  </a:t>
            </a:r>
            <a:r>
              <a:rPr lang="fr-FR" i="1" dirty="0" smtClean="0"/>
              <a:t>Impossibilité pour le parasite de poursuive son cycle car HD ou HI non spécifique. </a:t>
            </a:r>
          </a:p>
          <a:p>
            <a:pPr>
              <a:buNone/>
            </a:pPr>
            <a:endParaRPr lang="fr-FR" i="1" dirty="0" smtClean="0"/>
          </a:p>
          <a:p>
            <a:pPr>
              <a:buNone/>
            </a:pPr>
            <a:r>
              <a:rPr lang="fr-FR" dirty="0" smtClean="0"/>
              <a:t>  </a:t>
            </a:r>
            <a:r>
              <a:rPr lang="fr-FR" b="1" i="1" dirty="0" smtClean="0"/>
              <a:t>Exemples chez l’homme</a:t>
            </a:r>
            <a:r>
              <a:rPr lang="fr-FR" i="1" dirty="0" smtClean="0"/>
              <a:t>:</a:t>
            </a:r>
          </a:p>
          <a:p>
            <a:pPr>
              <a:buNone/>
            </a:pPr>
            <a:r>
              <a:rPr lang="fr-FR" i="1" dirty="0" smtClean="0"/>
              <a:t>  - </a:t>
            </a:r>
            <a:r>
              <a:rPr lang="fr-FR" b="1" i="1" dirty="0" smtClean="0"/>
              <a:t>Nématodes:</a:t>
            </a:r>
            <a:r>
              <a:rPr lang="fr-FR" i="1" dirty="0" smtClean="0"/>
              <a:t> Toxocara canis, Trichinella spiralis</a:t>
            </a:r>
          </a:p>
          <a:p>
            <a:pPr>
              <a:buNone/>
            </a:pPr>
            <a:r>
              <a:rPr lang="fr-FR" i="1" dirty="0" smtClean="0"/>
              <a:t>  -   </a:t>
            </a:r>
            <a:r>
              <a:rPr lang="fr-FR" b="1" i="1" dirty="0" smtClean="0"/>
              <a:t>Cestode :  </a:t>
            </a:r>
            <a:r>
              <a:rPr lang="fr-FR" i="1" dirty="0" smtClean="0"/>
              <a:t>Echinococcus granulosus.</a:t>
            </a:r>
          </a:p>
          <a:p>
            <a:pPr>
              <a:buNone/>
            </a:pPr>
            <a:r>
              <a:rPr lang="fr-FR" i="1" dirty="0" smtClean="0"/>
              <a:t>  -  </a:t>
            </a:r>
            <a:r>
              <a:rPr lang="fr-FR" b="1" i="1" dirty="0" smtClean="0"/>
              <a:t>Arthropode </a:t>
            </a:r>
            <a:r>
              <a:rPr lang="fr-FR" i="1" dirty="0" smtClean="0"/>
              <a:t>: Hypoderma bovis.</a:t>
            </a:r>
            <a:endParaRPr lang="fr-FR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357166"/>
            <a:ext cx="7858180" cy="576899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b="1" i="1" u="sng" dirty="0" smtClean="0">
                <a:solidFill>
                  <a:srgbClr val="FF0000"/>
                </a:solidFill>
              </a:rPr>
              <a:t>  Les vecteurs :</a:t>
            </a:r>
          </a:p>
          <a:p>
            <a:pPr>
              <a:buNone/>
            </a:pPr>
            <a:r>
              <a:rPr lang="fr-FR" b="1" i="1" dirty="0" smtClean="0"/>
              <a:t>Agents transmetteurs de parasites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b="1" i="1" dirty="0" smtClean="0">
                <a:solidFill>
                  <a:srgbClr val="FF0000"/>
                </a:solidFill>
              </a:rPr>
              <a:t>   </a:t>
            </a:r>
            <a:r>
              <a:rPr lang="fr-FR" b="1" i="1" u="sng" dirty="0" smtClean="0">
                <a:solidFill>
                  <a:srgbClr val="FF0000"/>
                </a:solidFill>
              </a:rPr>
              <a:t>v. Biologiques </a:t>
            </a:r>
            <a:r>
              <a:rPr lang="fr-FR" b="1" i="1" dirty="0" smtClean="0">
                <a:solidFill>
                  <a:srgbClr val="FF0000"/>
                </a:solidFill>
              </a:rPr>
              <a:t>: </a:t>
            </a:r>
            <a:r>
              <a:rPr lang="fr-FR" b="1" i="1" dirty="0" smtClean="0"/>
              <a:t>indispensable au cycle vital du parasite qui assurent maturation et/ou multiplication (HI actifs = arthropodes hématophage)</a:t>
            </a:r>
          </a:p>
          <a:p>
            <a:pPr>
              <a:buNone/>
            </a:pPr>
            <a:r>
              <a:rPr lang="fr-FR" b="1" i="1" u="sng" dirty="0" smtClean="0">
                <a:solidFill>
                  <a:srgbClr val="FF0000"/>
                </a:solidFill>
              </a:rPr>
              <a:t>  v. mécaniques: </a:t>
            </a:r>
            <a:r>
              <a:rPr lang="fr-FR" b="1" i="1" dirty="0" smtClean="0"/>
              <a:t>ont un simple rôle de transport, non indispensable pour le cycle vital du parasite (mouches = transport des kystes d’amibes)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85728"/>
            <a:ext cx="8001056" cy="58404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Le réservoir: RP</a:t>
            </a:r>
          </a:p>
          <a:p>
            <a:pPr>
              <a:buNone/>
            </a:pPr>
            <a:r>
              <a:rPr lang="fr-FR" b="1" i="1" dirty="0" smtClean="0"/>
              <a:t>Toute structure biotique ou abiotique qui assure la survivance du parasite.( en général en dehors du ½ extérieur c’est souvent l’</a:t>
            </a:r>
            <a:r>
              <a:rPr lang="fr-FR" b="1" i="1" dirty="0" err="1" smtClean="0"/>
              <a:t>hote</a:t>
            </a:r>
            <a:r>
              <a:rPr lang="fr-FR" b="1" i="1" dirty="0" smtClean="0"/>
              <a:t> définitif).</a:t>
            </a:r>
            <a:endParaRPr lang="fr-FR" b="1" i="1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Réservoir humain : (affection strictement humaines). </a:t>
            </a:r>
          </a:p>
          <a:p>
            <a:r>
              <a:rPr lang="fr-FR" dirty="0" smtClean="0"/>
              <a:t> Réservoir tellurique.</a:t>
            </a:r>
          </a:p>
          <a:p>
            <a:r>
              <a:rPr lang="fr-FR" dirty="0" smtClean="0"/>
              <a:t>Réservoir animal:</a:t>
            </a:r>
          </a:p>
          <a:p>
            <a:pPr>
              <a:buNone/>
            </a:pPr>
            <a:r>
              <a:rPr lang="fr-FR" dirty="0" smtClean="0"/>
              <a:t>              -   Animaux domestiques.</a:t>
            </a:r>
          </a:p>
          <a:p>
            <a:pPr>
              <a:buNone/>
            </a:pPr>
            <a:r>
              <a:rPr lang="fr-FR" dirty="0" smtClean="0"/>
              <a:t>             -    Animaux sauvages.</a:t>
            </a:r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/>
          </a:bodyPr>
          <a:lstStyle/>
          <a:p>
            <a:r>
              <a:rPr lang="fr-FR" sz="2400" b="1" u="sng" dirty="0" smtClean="0">
                <a:solidFill>
                  <a:srgbClr val="002060"/>
                </a:solidFill>
              </a:rPr>
              <a:t>                       V- voies d’entrée des parasites</a:t>
            </a:r>
            <a:r>
              <a:rPr lang="fr-FR" sz="2400" u="sng" dirty="0" smtClean="0">
                <a:solidFill>
                  <a:srgbClr val="002060"/>
                </a:solidFill>
              </a:rPr>
              <a:t>:</a:t>
            </a:r>
            <a:endParaRPr lang="fr-FR" sz="2400" u="sng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00108"/>
            <a:ext cx="7786742" cy="5455628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 </a:t>
            </a:r>
            <a:r>
              <a:rPr lang="fr-FR" b="1" i="1" dirty="0" smtClean="0">
                <a:solidFill>
                  <a:srgbClr val="C00000"/>
                </a:solidFill>
              </a:rPr>
              <a:t> Par voie buccale </a:t>
            </a:r>
            <a:r>
              <a:rPr lang="fr-FR" dirty="0" smtClean="0">
                <a:solidFill>
                  <a:srgbClr val="C00000"/>
                </a:solidFill>
              </a:rPr>
              <a:t>: digestive : </a:t>
            </a:r>
            <a:r>
              <a:rPr lang="fr-FR" dirty="0" smtClean="0"/>
              <a:t>direct et/ou indirect</a:t>
            </a:r>
            <a:r>
              <a:rPr lang="fr-FR" dirty="0" smtClean="0">
                <a:solidFill>
                  <a:srgbClr val="C00000"/>
                </a:solidFill>
              </a:rPr>
              <a:t>, </a:t>
            </a:r>
            <a:r>
              <a:rPr lang="fr-FR" dirty="0" smtClean="0"/>
              <a:t>métacercaires (larves infestantes de douves).</a:t>
            </a:r>
          </a:p>
          <a:p>
            <a:r>
              <a:rPr lang="fr-FR" dirty="0" smtClean="0"/>
              <a:t>  </a:t>
            </a:r>
            <a:r>
              <a:rPr lang="fr-FR" b="1" i="1" dirty="0" smtClean="0">
                <a:solidFill>
                  <a:srgbClr val="C00000"/>
                </a:solidFill>
              </a:rPr>
              <a:t>Par voie transcutanée : </a:t>
            </a:r>
            <a:r>
              <a:rPr lang="fr-FR" b="1" i="1" dirty="0" smtClean="0"/>
              <a:t>active ou passive </a:t>
            </a:r>
            <a:r>
              <a:rPr lang="fr-FR" b="1" i="1" dirty="0" smtClean="0">
                <a:solidFill>
                  <a:srgbClr val="C00000"/>
                </a:solidFill>
              </a:rPr>
              <a:t>,</a:t>
            </a:r>
            <a:r>
              <a:rPr lang="fr-FR" dirty="0" smtClean="0"/>
              <a:t>furocercaires  (larves infestantes de schistosomes), …</a:t>
            </a:r>
          </a:p>
          <a:p>
            <a:r>
              <a:rPr lang="fr-FR" dirty="0" smtClean="0"/>
              <a:t>  </a:t>
            </a:r>
            <a:r>
              <a:rPr lang="fr-FR" b="1" i="1" dirty="0" smtClean="0">
                <a:solidFill>
                  <a:srgbClr val="C00000"/>
                </a:solidFill>
              </a:rPr>
              <a:t>Par voie pulmonaire : </a:t>
            </a:r>
            <a:r>
              <a:rPr lang="fr-FR" dirty="0" smtClean="0"/>
              <a:t>inhalation de poussières infestées de parasites, …</a:t>
            </a:r>
          </a:p>
          <a:p>
            <a:r>
              <a:rPr lang="fr-FR" dirty="0" smtClean="0"/>
              <a:t>  </a:t>
            </a:r>
            <a:r>
              <a:rPr lang="fr-FR" b="1" i="1" dirty="0" smtClean="0">
                <a:solidFill>
                  <a:srgbClr val="C00000"/>
                </a:solidFill>
              </a:rPr>
              <a:t>Par l'intervention de vecteur hématophage </a:t>
            </a:r>
            <a:r>
              <a:rPr lang="fr-FR" dirty="0" smtClean="0"/>
              <a:t>: anophèle dans la transmission de </a:t>
            </a:r>
            <a:r>
              <a:rPr lang="fr-FR" i="1" dirty="0" smtClean="0"/>
              <a:t>Plasmodium</a:t>
            </a:r>
            <a:r>
              <a:rPr lang="fr-FR" dirty="0" smtClean="0"/>
              <a:t> (paludisme), ...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4316"/>
          </a:xfrm>
        </p:spPr>
        <p:txBody>
          <a:bodyPr>
            <a:normAutofit fontScale="90000"/>
          </a:bodyPr>
          <a:lstStyle/>
          <a:p>
            <a:r>
              <a:rPr lang="fr-FR" sz="2400" b="1" u="sng" dirty="0" smtClean="0">
                <a:solidFill>
                  <a:srgbClr val="002060"/>
                </a:solidFill>
              </a:rPr>
              <a:t>                      VI- les voies de sortie des parasites</a:t>
            </a:r>
            <a:r>
              <a:rPr lang="fr-FR" sz="2400" u="sng" dirty="0" smtClean="0">
                <a:solidFill>
                  <a:srgbClr val="002060"/>
                </a:solidFill>
              </a:rPr>
              <a:t>:</a:t>
            </a:r>
            <a:endParaRPr lang="fr-FR" sz="2400" u="sng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857232"/>
            <a:ext cx="8001056" cy="559850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dirty="0" smtClean="0"/>
              <a:t>      </a:t>
            </a:r>
            <a:r>
              <a:rPr lang="fr-FR" sz="5900" b="1" i="1" dirty="0" smtClean="0"/>
              <a:t>ou voie d'élimination du parasite : est très  importante  à connaitre  :  Orientation des moyens de diagnostic positif de l'infestation parasitaire par des examens directs et  pour prendre les mesures prophylactiques.</a:t>
            </a:r>
          </a:p>
          <a:p>
            <a:pPr lvl="0">
              <a:buFont typeface="Wingdings" pitchFamily="2" charset="2"/>
              <a:buChar char="Ø"/>
            </a:pPr>
            <a:r>
              <a:rPr lang="fr-FR" sz="5900" b="1" i="1" u="sng" dirty="0" smtClean="0">
                <a:solidFill>
                  <a:srgbClr val="C00000"/>
                </a:solidFill>
              </a:rPr>
              <a:t>   </a:t>
            </a:r>
            <a:r>
              <a:rPr lang="fr-FR" sz="8000" b="1" i="1" u="sng" dirty="0" smtClean="0">
                <a:solidFill>
                  <a:srgbClr val="C00000"/>
                </a:solidFill>
              </a:rPr>
              <a:t>Excrétions</a:t>
            </a:r>
            <a:r>
              <a:rPr lang="fr-FR" sz="8000" b="1" i="1" dirty="0" smtClean="0">
                <a:solidFill>
                  <a:srgbClr val="C00000"/>
                </a:solidFill>
              </a:rPr>
              <a:t> :</a:t>
            </a:r>
          </a:p>
          <a:p>
            <a:r>
              <a:rPr lang="fr-FR" sz="5900" b="1" i="1" dirty="0" smtClean="0">
                <a:solidFill>
                  <a:srgbClr val="C00000"/>
                </a:solidFill>
              </a:rPr>
              <a:t> </a:t>
            </a:r>
            <a:r>
              <a:rPr lang="fr-FR" sz="5900" b="1" i="1" u="sng" dirty="0" smtClean="0">
                <a:solidFill>
                  <a:srgbClr val="C00000"/>
                </a:solidFill>
              </a:rPr>
              <a:t> Selles :</a:t>
            </a:r>
          </a:p>
          <a:p>
            <a:pPr>
              <a:buNone/>
            </a:pPr>
            <a:r>
              <a:rPr lang="fr-FR" sz="5900" b="1" i="1" dirty="0" smtClean="0"/>
              <a:t>       -   œufs ou larves d'helminthes</a:t>
            </a:r>
          </a:p>
          <a:p>
            <a:pPr>
              <a:buNone/>
            </a:pPr>
            <a:r>
              <a:rPr lang="fr-FR" sz="5900" b="1" i="1" dirty="0" smtClean="0"/>
              <a:t>      -   kystes de protozoaires intestinaux ou des glandes annexes du tube digestif</a:t>
            </a:r>
          </a:p>
          <a:p>
            <a:r>
              <a:rPr lang="fr-FR" sz="5900" b="1" i="1" u="sng" dirty="0" smtClean="0">
                <a:solidFill>
                  <a:srgbClr val="C00000"/>
                </a:solidFill>
              </a:rPr>
              <a:t></a:t>
            </a:r>
            <a:r>
              <a:rPr lang="fr-FR" sz="5900" b="1" i="1" dirty="0" smtClean="0">
                <a:solidFill>
                  <a:srgbClr val="C00000"/>
                </a:solidFill>
              </a:rPr>
              <a:t>  Urines :</a:t>
            </a:r>
          </a:p>
          <a:p>
            <a:pPr>
              <a:buNone/>
            </a:pPr>
            <a:r>
              <a:rPr lang="fr-FR" sz="5900" b="1" i="1" dirty="0" smtClean="0"/>
              <a:t>       -  œufs de </a:t>
            </a:r>
            <a:r>
              <a:rPr lang="fr-FR" sz="5900" b="1" i="1" dirty="0" err="1" smtClean="0"/>
              <a:t>Schistosoma</a:t>
            </a:r>
            <a:r>
              <a:rPr lang="fr-FR" sz="5900" b="1" i="1" dirty="0" smtClean="0"/>
              <a:t> </a:t>
            </a:r>
            <a:r>
              <a:rPr lang="fr-FR" sz="5900" b="1" i="1" dirty="0" err="1" smtClean="0"/>
              <a:t>hématobium</a:t>
            </a:r>
            <a:endParaRPr lang="fr-FR" sz="5900" b="1" i="1" dirty="0" smtClean="0"/>
          </a:p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7929618" cy="6170008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u="sng" dirty="0" smtClean="0">
                <a:solidFill>
                  <a:srgbClr val="C00000"/>
                </a:solidFill>
              </a:rPr>
              <a:t>Sécrétions :</a:t>
            </a:r>
          </a:p>
          <a:p>
            <a:pPr lvl="0"/>
            <a:r>
              <a:rPr lang="fr-FR" u="sng" dirty="0" smtClean="0">
                <a:solidFill>
                  <a:srgbClr val="C00000"/>
                </a:solidFill>
              </a:rPr>
              <a:t> </a:t>
            </a:r>
            <a:r>
              <a:rPr lang="fr-FR" b="1" dirty="0" smtClean="0">
                <a:solidFill>
                  <a:srgbClr val="C00000"/>
                </a:solidFill>
              </a:rPr>
              <a:t>sécrétions bronchiques</a:t>
            </a:r>
            <a:r>
              <a:rPr lang="fr-FR" b="1" dirty="0" smtClean="0"/>
              <a:t>: LBA +++( lavage broncho-alvéolaire).</a:t>
            </a:r>
            <a:endParaRPr lang="fr-FR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dirty="0" smtClean="0"/>
              <a:t>     Exemple : œufs de douve pulmonaire dans les</a:t>
            </a:r>
          </a:p>
          <a:p>
            <a:pPr lvl="0"/>
            <a:r>
              <a:rPr lang="fr-FR" b="1" dirty="0" smtClean="0">
                <a:solidFill>
                  <a:srgbClr val="C00000"/>
                </a:solidFill>
              </a:rPr>
              <a:t>Rejet par les plaies cutanées:  </a:t>
            </a:r>
            <a:endParaRPr lang="fr-FR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dirty="0" smtClean="0"/>
              <a:t>     Exemple : larves de filaire de Médine </a:t>
            </a:r>
          </a:p>
          <a:p>
            <a:pPr lvl="0"/>
            <a:r>
              <a:rPr lang="fr-FR" b="1" dirty="0" smtClean="0">
                <a:solidFill>
                  <a:srgbClr val="C00000"/>
                </a:solidFill>
              </a:rPr>
              <a:t>Intervention de vecteur: </a:t>
            </a:r>
            <a:endParaRPr lang="fr-FR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dirty="0" smtClean="0"/>
              <a:t>    Prélèvement du parasite chez le malade</a:t>
            </a:r>
          </a:p>
          <a:p>
            <a:pPr>
              <a:buNone/>
            </a:pPr>
            <a:r>
              <a:rPr lang="fr-FR" dirty="0" smtClean="0"/>
              <a:t>    Exemple : anophèle dans le cas du paludisme</a:t>
            </a:r>
          </a:p>
          <a:p>
            <a:pPr lvl="0"/>
            <a:r>
              <a:rPr lang="fr-FR" b="1" dirty="0" smtClean="0">
                <a:solidFill>
                  <a:srgbClr val="C00000"/>
                </a:solidFill>
              </a:rPr>
              <a:t>Mort de l’hôte: </a:t>
            </a:r>
            <a:endParaRPr lang="fr-FR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dirty="0" smtClean="0"/>
              <a:t>      Hôte décédé est proie de carnivores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r>
              <a:rPr lang="fr-FR" sz="2400" b="1" u="sng" dirty="0" smtClean="0">
                <a:solidFill>
                  <a:srgbClr val="002060"/>
                </a:solidFill>
              </a:rPr>
              <a:t>                               VII- facteurs favorisants</a:t>
            </a:r>
            <a:r>
              <a:rPr lang="fr-FR" sz="2400" u="sng" dirty="0" smtClean="0">
                <a:solidFill>
                  <a:srgbClr val="002060"/>
                </a:solidFill>
              </a:rPr>
              <a:t>:</a:t>
            </a:r>
            <a:endParaRPr lang="fr-FR" sz="2400" u="sng" dirty="0">
              <a:solidFill>
                <a:srgbClr val="002060"/>
              </a:solidFill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14282" y="1142984"/>
            <a:ext cx="7929618" cy="498317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sz="3400" b="1" i="1" u="sng" dirty="0" smtClean="0">
                <a:solidFill>
                  <a:srgbClr val="C00000"/>
                </a:solidFill>
              </a:rPr>
              <a:t> Facteurs d’ordre général:</a:t>
            </a:r>
          </a:p>
          <a:p>
            <a:pPr>
              <a:buNone/>
            </a:pPr>
            <a:r>
              <a:rPr lang="fr-FR" b="1" i="1" dirty="0" smtClean="0"/>
              <a:t>      -   Biogéographie</a:t>
            </a:r>
          </a:p>
          <a:p>
            <a:pPr>
              <a:buNone/>
            </a:pPr>
            <a:r>
              <a:rPr lang="fr-FR" b="1" i="1" dirty="0" smtClean="0"/>
              <a:t>      -  Climatologie</a:t>
            </a:r>
          </a:p>
          <a:p>
            <a:pPr>
              <a:buNone/>
            </a:pPr>
            <a:r>
              <a:rPr lang="fr-FR" b="1" i="1" dirty="0" smtClean="0"/>
              <a:t>      -  Géologie</a:t>
            </a:r>
          </a:p>
          <a:p>
            <a:pPr>
              <a:buNone/>
            </a:pPr>
            <a:r>
              <a:rPr lang="fr-FR" b="1" i="1" dirty="0" smtClean="0"/>
              <a:t>      -  Anthropologie (Mode de vie, Habitude alimentaire, </a:t>
            </a:r>
          </a:p>
          <a:p>
            <a:pPr>
              <a:buNone/>
            </a:pPr>
            <a:r>
              <a:rPr lang="fr-FR" b="1" i="1" dirty="0" smtClean="0"/>
              <a:t>            religion, cataclysmes naturels ou provoqués (guerre)</a:t>
            </a:r>
          </a:p>
          <a:p>
            <a:pPr>
              <a:buNone/>
            </a:pPr>
            <a:endParaRPr lang="fr-FR" b="1" i="1" dirty="0" smtClean="0"/>
          </a:p>
          <a:p>
            <a:pPr>
              <a:buFont typeface="Wingdings" pitchFamily="2" charset="2"/>
              <a:buChar char="Ø"/>
            </a:pPr>
            <a:r>
              <a:rPr lang="fr-FR" sz="3400" b="1" i="1" u="sng" dirty="0" smtClean="0">
                <a:solidFill>
                  <a:srgbClr val="C00000"/>
                </a:solidFill>
              </a:rPr>
              <a:t> Facteurs d’ordre individuel:</a:t>
            </a:r>
          </a:p>
          <a:p>
            <a:pPr>
              <a:buNone/>
            </a:pPr>
            <a:r>
              <a:rPr lang="fr-FR" b="1" i="1" dirty="0" smtClean="0"/>
              <a:t>        -   Sexe</a:t>
            </a:r>
          </a:p>
          <a:p>
            <a:pPr>
              <a:buNone/>
            </a:pPr>
            <a:r>
              <a:rPr lang="fr-FR" b="1" i="1" dirty="0" smtClean="0"/>
              <a:t>        -   Âge</a:t>
            </a:r>
          </a:p>
          <a:p>
            <a:pPr>
              <a:buNone/>
            </a:pPr>
            <a:r>
              <a:rPr lang="fr-FR" b="1" i="1" dirty="0" smtClean="0"/>
              <a:t>        -   Profession</a:t>
            </a:r>
          </a:p>
          <a:p>
            <a:pPr>
              <a:buNone/>
            </a:pPr>
            <a:r>
              <a:rPr lang="fr-FR" b="1" i="1" dirty="0" smtClean="0"/>
              <a:t>        -    Ethnie</a:t>
            </a:r>
          </a:p>
          <a:p>
            <a:pPr>
              <a:buNone/>
            </a:pPr>
            <a:r>
              <a:rPr lang="fr-FR" b="1" i="1" dirty="0" smtClean="0"/>
              <a:t>        -   Maladies intercurrentes</a:t>
            </a:r>
          </a:p>
          <a:p>
            <a:pPr>
              <a:buNone/>
            </a:pPr>
            <a:r>
              <a:rPr lang="fr-FR" b="1" i="1" dirty="0" smtClean="0"/>
              <a:t>         -   Réceptivité individuelle</a:t>
            </a:r>
            <a:endParaRPr lang="fr-FR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i="1" u="sng" dirty="0" smtClean="0">
                <a:solidFill>
                  <a:srgbClr val="002060"/>
                </a:solidFill>
              </a:rPr>
              <a:t>                           Plan du cours </a:t>
            </a:r>
            <a:endParaRPr lang="fr-FR" sz="3600" b="1" i="1" u="sng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000" b="1" i="1" dirty="0" smtClean="0"/>
              <a:t>I- Définition</a:t>
            </a:r>
          </a:p>
          <a:p>
            <a:pPr>
              <a:buNone/>
            </a:pPr>
            <a:r>
              <a:rPr lang="fr-FR" sz="2000" b="1" i="1" dirty="0" smtClean="0"/>
              <a:t>II- classification</a:t>
            </a:r>
          </a:p>
          <a:p>
            <a:pPr>
              <a:buNone/>
            </a:pPr>
            <a:r>
              <a:rPr lang="fr-FR" sz="2000" b="1" i="1" dirty="0" smtClean="0"/>
              <a:t>III- parasite et parasitisme</a:t>
            </a:r>
          </a:p>
          <a:p>
            <a:pPr>
              <a:buNone/>
            </a:pPr>
            <a:r>
              <a:rPr lang="fr-FR" sz="2000" b="1" i="1" dirty="0" smtClean="0"/>
              <a:t>IV- cycle évolutif </a:t>
            </a:r>
          </a:p>
          <a:p>
            <a:pPr>
              <a:buNone/>
            </a:pPr>
            <a:r>
              <a:rPr lang="fr-FR" sz="2000" b="1" i="1" dirty="0" smtClean="0"/>
              <a:t>       1. hôtes </a:t>
            </a:r>
          </a:p>
          <a:p>
            <a:pPr>
              <a:buNone/>
            </a:pPr>
            <a:r>
              <a:rPr lang="fr-FR" sz="2000" b="1" i="1" dirty="0" smtClean="0"/>
              <a:t>       2. le vecteur</a:t>
            </a:r>
          </a:p>
          <a:p>
            <a:pPr>
              <a:buNone/>
            </a:pPr>
            <a:r>
              <a:rPr lang="fr-FR" sz="2000" b="1" i="1" dirty="0" smtClean="0"/>
              <a:t>       3.le réservoir</a:t>
            </a:r>
          </a:p>
          <a:p>
            <a:pPr>
              <a:buNone/>
            </a:pPr>
            <a:r>
              <a:rPr lang="fr-FR" sz="2000" b="1" i="1" dirty="0" smtClean="0"/>
              <a:t>V- voies de pénétration </a:t>
            </a:r>
          </a:p>
          <a:p>
            <a:pPr>
              <a:buNone/>
            </a:pPr>
            <a:r>
              <a:rPr lang="fr-FR" sz="2000" b="1" i="1" dirty="0" smtClean="0"/>
              <a:t>VI- voies de sortie</a:t>
            </a:r>
          </a:p>
          <a:p>
            <a:pPr>
              <a:buNone/>
            </a:pPr>
            <a:r>
              <a:rPr lang="fr-FR" sz="2000" b="1" i="1" dirty="0" smtClean="0"/>
              <a:t>VII- facteurs favorisants </a:t>
            </a:r>
          </a:p>
          <a:p>
            <a:pPr>
              <a:buNone/>
            </a:pPr>
            <a:r>
              <a:rPr lang="fr-FR" sz="2000" b="1" i="1" dirty="0" smtClean="0"/>
              <a:t>VIII- Mode d’action des parasites </a:t>
            </a:r>
          </a:p>
          <a:p>
            <a:pPr>
              <a:buNone/>
            </a:pPr>
            <a:r>
              <a:rPr lang="fr-FR" sz="2000" b="1" i="1" dirty="0" smtClean="0"/>
              <a:t>IX- maladies parasitaires </a:t>
            </a:r>
          </a:p>
          <a:p>
            <a:pPr>
              <a:buNone/>
            </a:pPr>
            <a:r>
              <a:rPr lang="fr-FR" sz="2000" b="1" i="1" dirty="0" smtClean="0"/>
              <a:t>X- diagnostic des maladies parasitaires </a:t>
            </a:r>
          </a:p>
          <a:p>
            <a:pPr>
              <a:buNone/>
            </a:pPr>
            <a:r>
              <a:rPr lang="fr-FR" sz="2000" b="1" i="1" dirty="0" smtClean="0"/>
              <a:t>XI- prophylaxie</a:t>
            </a:r>
          </a:p>
          <a:p>
            <a:endParaRPr lang="fr-FR" sz="1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fr-FR" sz="2700" b="1" i="1" u="sng" dirty="0" smtClean="0">
                <a:solidFill>
                  <a:srgbClr val="002060"/>
                </a:solidFill>
              </a:rPr>
              <a:t>                 VIII- Mode d’action des parasites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071546"/>
            <a:ext cx="8001056" cy="5500726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fr-FR" sz="2000" b="1" i="1" u="sng" dirty="0" smtClean="0">
                <a:solidFill>
                  <a:srgbClr val="C00000"/>
                </a:solidFill>
              </a:rPr>
              <a:t> Action spoliatrice</a:t>
            </a:r>
            <a:r>
              <a:rPr lang="fr-FR" sz="2000" b="1" dirty="0" smtClean="0"/>
              <a:t> :</a:t>
            </a: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 -  </a:t>
            </a:r>
            <a:r>
              <a:rPr lang="fr-FR" sz="2000" b="1" i="1" dirty="0" smtClean="0"/>
              <a:t>Une dépossession par ruse ou par violence des substances</a:t>
            </a:r>
          </a:p>
          <a:p>
            <a:pPr>
              <a:buNone/>
            </a:pPr>
            <a:r>
              <a:rPr lang="fr-FR" sz="2000" b="1" i="1" dirty="0" smtClean="0"/>
              <a:t>   nécessaires à son développement sur un autre organisme</a:t>
            </a:r>
          </a:p>
          <a:p>
            <a:pPr>
              <a:buNone/>
            </a:pPr>
            <a:r>
              <a:rPr lang="en-US" sz="2000" b="1" i="1" dirty="0" smtClean="0"/>
              <a:t>    </a:t>
            </a:r>
            <a:r>
              <a:rPr lang="en-US" sz="2000" i="1" dirty="0" smtClean="0"/>
              <a:t>Examples : Plasmodium falciparum-ovale-malariae (agent paludisme), Ancylostoma duodenale – Necator americanus (ankylostome), Diphyllobothrium latum (bothriocephale</a:t>
            </a:r>
            <a:r>
              <a:rPr lang="en-US" sz="2000" b="1" i="1" dirty="0" smtClean="0"/>
              <a:t>), … </a:t>
            </a:r>
          </a:p>
          <a:p>
            <a:pPr>
              <a:buNone/>
            </a:pPr>
            <a:endParaRPr lang="fr-FR" sz="2000" dirty="0" smtClean="0"/>
          </a:p>
          <a:p>
            <a:pPr lvl="0">
              <a:buFont typeface="Wingdings" pitchFamily="2" charset="2"/>
              <a:buChar char="Ø"/>
            </a:pPr>
            <a:r>
              <a:rPr lang="fr-FR" sz="2000" b="1" i="1" u="sng" dirty="0" smtClean="0">
                <a:solidFill>
                  <a:srgbClr val="C00000"/>
                </a:solidFill>
              </a:rPr>
              <a:t>Action toxique :</a:t>
            </a:r>
          </a:p>
          <a:p>
            <a:pPr>
              <a:buNone/>
            </a:pPr>
            <a:r>
              <a:rPr lang="fr-FR" sz="2000" dirty="0" smtClean="0"/>
              <a:t>- </a:t>
            </a:r>
            <a:r>
              <a:rPr lang="fr-FR" sz="2000" b="1" i="1" dirty="0" smtClean="0"/>
              <a:t>  Due à des toxines contenues dans les sécrétions ou les excrétions des parasites ,Importante pendant la période de croissance des parasites, où le métabolisme est le plus intense.</a:t>
            </a:r>
          </a:p>
          <a:p>
            <a:pPr>
              <a:buNone/>
            </a:pPr>
            <a:r>
              <a:rPr lang="fr-FR" sz="2000" b="1" i="1" dirty="0" smtClean="0"/>
              <a:t>   </a:t>
            </a:r>
            <a:r>
              <a:rPr lang="fr-FR" sz="2000" i="1" dirty="0" smtClean="0"/>
              <a:t> Exemple : ascaris, surtout à la phase de migration larvaire </a:t>
            </a:r>
            <a:r>
              <a:rPr lang="fr-FR" sz="2000" i="1" dirty="0" err="1" smtClean="0"/>
              <a:t>intratissulaire</a:t>
            </a:r>
            <a:r>
              <a:rPr lang="fr-FR" sz="2000" i="1" dirty="0" smtClean="0"/>
              <a:t> et lors de la résorption intestinale d’un ascaris mort .</a:t>
            </a:r>
          </a:p>
          <a:p>
            <a:pPr lvl="0">
              <a:buNone/>
            </a:pPr>
            <a:endParaRPr lang="fr-FR" sz="2000" b="1" i="1" dirty="0" smtClean="0"/>
          </a:p>
          <a:p>
            <a:pPr>
              <a:buNone/>
            </a:pPr>
            <a:r>
              <a:rPr lang="fr-FR" sz="2000" b="1" i="1" dirty="0" smtClean="0"/>
              <a:t> </a:t>
            </a:r>
            <a:endParaRPr lang="fr-FR" sz="2000" b="1" i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357166"/>
            <a:ext cx="7858180" cy="5768997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fr-FR" b="1" i="1" u="sng" dirty="0" smtClean="0">
                <a:solidFill>
                  <a:srgbClr val="C00000"/>
                </a:solidFill>
              </a:rPr>
              <a:t>Action mécanique</a:t>
            </a:r>
            <a:r>
              <a:rPr lang="fr-FR" i="1" dirty="0" smtClean="0">
                <a:solidFill>
                  <a:srgbClr val="C00000"/>
                </a:solidFill>
              </a:rPr>
              <a:t> :</a:t>
            </a:r>
          </a:p>
          <a:p>
            <a:pPr>
              <a:buNone/>
            </a:pPr>
            <a:r>
              <a:rPr lang="fr-FR" dirty="0" smtClean="0"/>
              <a:t>   </a:t>
            </a:r>
            <a:r>
              <a:rPr lang="fr-FR" b="1" i="1" dirty="0" smtClean="0"/>
              <a:t> </a:t>
            </a:r>
            <a:r>
              <a:rPr lang="fr-FR" i="1" dirty="0" smtClean="0"/>
              <a:t>En rapport avec les mouvements actifs (exemple ascaris), leurs déplacements et leurs migrations</a:t>
            </a:r>
          </a:p>
          <a:p>
            <a:pPr>
              <a:buNone/>
            </a:pPr>
            <a:r>
              <a:rPr lang="fr-FR" i="1" dirty="0" smtClean="0"/>
              <a:t>       -  obstructions canaliculaires (ascaris) </a:t>
            </a:r>
          </a:p>
          <a:p>
            <a:pPr>
              <a:buNone/>
            </a:pPr>
            <a:r>
              <a:rPr lang="fr-FR" i="1" dirty="0" smtClean="0"/>
              <a:t>       -  occlusions intestinales </a:t>
            </a:r>
            <a:r>
              <a:rPr lang="fr-FR" dirty="0" smtClean="0"/>
              <a:t>(ascaris)</a:t>
            </a:r>
          </a:p>
          <a:p>
            <a:pPr>
              <a:buNone/>
            </a:pPr>
            <a:endParaRPr lang="fr-FR" dirty="0" smtClean="0"/>
          </a:p>
          <a:p>
            <a:pPr lvl="0">
              <a:buFont typeface="Wingdings" pitchFamily="2" charset="2"/>
              <a:buChar char="Ø"/>
            </a:pPr>
            <a:r>
              <a:rPr lang="fr-FR" b="1" i="1" u="sng" dirty="0" smtClean="0">
                <a:solidFill>
                  <a:srgbClr val="C00000"/>
                </a:solidFill>
              </a:rPr>
              <a:t>Action traumatique :</a:t>
            </a:r>
          </a:p>
          <a:p>
            <a:pPr>
              <a:buNone/>
            </a:pPr>
            <a:r>
              <a:rPr lang="fr-FR" dirty="0" smtClean="0"/>
              <a:t> -  </a:t>
            </a:r>
            <a:r>
              <a:rPr lang="fr-FR" i="1" dirty="0" smtClean="0"/>
              <a:t>Le plus souvent minime, Mais la répétition est  responsable des troubles importants.</a:t>
            </a:r>
          </a:p>
          <a:p>
            <a:pPr>
              <a:buNone/>
            </a:pPr>
            <a:r>
              <a:rPr lang="fr-FR" i="1" dirty="0" smtClean="0"/>
              <a:t>   Exemples :</a:t>
            </a:r>
          </a:p>
          <a:p>
            <a:pPr>
              <a:buNone/>
            </a:pPr>
            <a:r>
              <a:rPr lang="fr-FR" i="1" dirty="0" smtClean="0"/>
              <a:t>     -  Toxoplasma (lésions rétinienne).</a:t>
            </a:r>
          </a:p>
          <a:p>
            <a:pPr>
              <a:buNone/>
            </a:pPr>
            <a:r>
              <a:rPr lang="fr-FR" i="1" dirty="0" smtClean="0"/>
              <a:t>     -  Ascaris (action traumatique par les lèvres de l’orifice buccal  irritant la muqueuse et la fragilisant.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357166"/>
            <a:ext cx="7500990" cy="5768997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fr-FR" b="1" dirty="0" smtClean="0">
                <a:solidFill>
                  <a:srgbClr val="C00000"/>
                </a:solidFill>
              </a:rPr>
              <a:t>  </a:t>
            </a:r>
            <a:r>
              <a:rPr lang="fr-FR" b="1" i="1" u="sng" dirty="0" smtClean="0">
                <a:solidFill>
                  <a:srgbClr val="C00000"/>
                </a:solidFill>
              </a:rPr>
              <a:t>Action bactériologique:</a:t>
            </a:r>
          </a:p>
          <a:p>
            <a:pPr lvl="0">
              <a:buNone/>
            </a:pPr>
            <a:endParaRPr lang="fr-FR" i="1" u="sng" dirty="0" smtClean="0">
              <a:solidFill>
                <a:srgbClr val="C00000"/>
              </a:solidFill>
            </a:endParaRPr>
          </a:p>
          <a:p>
            <a:r>
              <a:rPr lang="fr-FR" b="1" i="1" dirty="0" smtClean="0"/>
              <a:t>  Certains parasites transportent  avec eux, à la surface de leur cuticule des germes intestinaux, en particulier du colibacille, ce qui engendre une inoculation de bactéries pathogènes</a:t>
            </a:r>
          </a:p>
          <a:p>
            <a:r>
              <a:rPr lang="fr-FR" b="1" i="1" dirty="0" smtClean="0"/>
              <a:t> Exemple : ascaris, oxyures, …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700" b="1" i="1" u="sng" dirty="0" smtClean="0">
                <a:solidFill>
                  <a:srgbClr val="002060"/>
                </a:solidFill>
              </a:rPr>
              <a:t>                              IX- Maladie Parasitaire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142984"/>
            <a:ext cx="7929618" cy="5286412"/>
          </a:xfrm>
        </p:spPr>
        <p:txBody>
          <a:bodyPr>
            <a:normAutofit/>
          </a:bodyPr>
          <a:lstStyle/>
          <a:p>
            <a:r>
              <a:rPr lang="fr-FR" b="1" i="1" dirty="0" smtClean="0"/>
              <a:t>nom de </a:t>
            </a:r>
            <a:r>
              <a:rPr lang="fr-FR" b="1" i="1" dirty="0" smtClean="0">
                <a:solidFill>
                  <a:srgbClr val="C00000"/>
                </a:solidFill>
              </a:rPr>
              <a:t>genre du parasite + "ose" ou « iase »</a:t>
            </a:r>
          </a:p>
          <a:p>
            <a:pPr>
              <a:buNone/>
            </a:pPr>
            <a:r>
              <a:rPr lang="fr-FR" b="1" i="1" dirty="0" smtClean="0"/>
              <a:t>      exemple: Trypanosom(a) ==&gt; Trypanosomose</a:t>
            </a:r>
          </a:p>
          <a:p>
            <a:pPr>
              <a:buNone/>
            </a:pPr>
            <a:r>
              <a:rPr lang="fr-FR" b="1" i="1" dirty="0" smtClean="0"/>
              <a:t>                        Amibe  =  amibiase</a:t>
            </a:r>
          </a:p>
          <a:p>
            <a:pPr>
              <a:buNone/>
            </a:pPr>
            <a:r>
              <a:rPr lang="fr-FR" b="1" i="1" u="sng" dirty="0" smtClean="0">
                <a:solidFill>
                  <a:srgbClr val="C00000"/>
                </a:solidFill>
              </a:rPr>
              <a:t>1 - description clinique: </a:t>
            </a:r>
          </a:p>
          <a:p>
            <a:r>
              <a:rPr lang="fr-FR" b="1" i="1" u="sng" dirty="0" smtClean="0"/>
              <a:t>phases d'incubation.</a:t>
            </a:r>
            <a:endParaRPr lang="fr-FR" b="1" i="1" dirty="0" smtClean="0"/>
          </a:p>
          <a:p>
            <a:r>
              <a:rPr lang="fr-FR" b="1" i="1" dirty="0" smtClean="0"/>
              <a:t>d</a:t>
            </a:r>
            <a:r>
              <a:rPr lang="fr-FR" b="1" i="1" u="sng" dirty="0" smtClean="0"/>
              <a:t>'invasion </a:t>
            </a:r>
            <a:r>
              <a:rPr lang="fr-FR" b="1" i="1" dirty="0" smtClean="0"/>
              <a:t> = période pré patente  (le parasite ne s'extériorise pas)</a:t>
            </a:r>
          </a:p>
          <a:p>
            <a:r>
              <a:rPr lang="fr-FR" b="1" i="1" u="sng" dirty="0" smtClean="0"/>
              <a:t>phase d'état   </a:t>
            </a:r>
            <a:r>
              <a:rPr lang="fr-FR" b="1" i="1" dirty="0" smtClean="0"/>
              <a:t>= période patente  (extériorisation du parasite)</a:t>
            </a:r>
          </a:p>
          <a:p>
            <a:r>
              <a:rPr lang="fr-FR" b="1" i="1" u="sng" dirty="0" smtClean="0"/>
              <a:t>notions de: </a:t>
            </a:r>
            <a:r>
              <a:rPr lang="fr-FR" b="1" i="1" dirty="0" smtClean="0"/>
              <a:t>porteur sain, affection opportuniste.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357166"/>
            <a:ext cx="7858180" cy="6098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i="1" u="sng" dirty="0" smtClean="0">
                <a:solidFill>
                  <a:srgbClr val="C00000"/>
                </a:solidFill>
              </a:rPr>
              <a:t>2 - Pathogénie:</a:t>
            </a:r>
          </a:p>
          <a:p>
            <a:r>
              <a:rPr lang="fr-FR" i="1" dirty="0" smtClean="0"/>
              <a:t>actions exercée par le parasite sur son hôte expliquant les signes cliniques; spoliatrice, traumatique, mécanique, inflammatoire, allergique, immunologique etc...</a:t>
            </a:r>
          </a:p>
          <a:p>
            <a:r>
              <a:rPr lang="fr-FR" i="1" dirty="0" smtClean="0"/>
              <a:t>notions de quantité de parasite (hyper parasitisme, pauci -parasitisme).</a:t>
            </a:r>
          </a:p>
          <a:p>
            <a:r>
              <a:rPr lang="fr-FR" i="1" dirty="0" smtClean="0"/>
              <a:t> de virulence de souche</a:t>
            </a:r>
          </a:p>
          <a:p>
            <a:pPr>
              <a:buNone/>
            </a:pPr>
            <a:endParaRPr lang="fr-FR" b="1" i="1" dirty="0" smtClean="0"/>
          </a:p>
          <a:p>
            <a:pPr>
              <a:buNone/>
            </a:pPr>
            <a:r>
              <a:rPr lang="fr-FR" b="1" i="1" u="sng" dirty="0" smtClean="0">
                <a:solidFill>
                  <a:srgbClr val="C00000"/>
                </a:solidFill>
              </a:rPr>
              <a:t>3 - Défenses de l'organisme:</a:t>
            </a:r>
          </a:p>
          <a:p>
            <a:r>
              <a:rPr lang="fr-FR" i="1" dirty="0" smtClean="0"/>
              <a:t>aspécifiques: phagocytose, inflammation, hyperéosinophilie (courbe de Lavier).</a:t>
            </a:r>
          </a:p>
          <a:p>
            <a:r>
              <a:rPr lang="fr-FR" i="1" dirty="0" smtClean="0"/>
              <a:t>spécifiques :réponse immunitaire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r>
              <a:rPr lang="fr-FR" sz="2400" b="1" u="sng" dirty="0" smtClean="0">
                <a:solidFill>
                  <a:srgbClr val="002060"/>
                </a:solidFill>
              </a:rPr>
              <a:t>         IX- Diagnostic des maladies parasitaire</a:t>
            </a:r>
            <a:r>
              <a:rPr lang="fr-FR" sz="2400" u="sng" dirty="0" smtClean="0">
                <a:solidFill>
                  <a:srgbClr val="002060"/>
                </a:solidFill>
              </a:rPr>
              <a:t>:</a:t>
            </a:r>
            <a:endParaRPr lang="fr-FR" sz="2400" u="sng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071546"/>
            <a:ext cx="8001056" cy="5054617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sz="6000" b="1" i="1" u="sng" dirty="0" smtClean="0">
                <a:solidFill>
                  <a:srgbClr val="C00000"/>
                </a:solidFill>
              </a:rPr>
              <a:t>Diagnostic d'orientation:</a:t>
            </a:r>
          </a:p>
          <a:p>
            <a:pPr>
              <a:buNone/>
            </a:pPr>
            <a:endParaRPr lang="fr-FR" sz="6000" b="1" i="1" u="sng" dirty="0" smtClean="0">
              <a:solidFill>
                <a:srgbClr val="C00000"/>
              </a:solidFill>
            </a:endParaRPr>
          </a:p>
          <a:p>
            <a:r>
              <a:rPr lang="fr-FR" sz="4200" b="1" i="1" u="sng" dirty="0" smtClean="0"/>
              <a:t>Anamnèse: </a:t>
            </a:r>
            <a:r>
              <a:rPr lang="fr-FR" sz="4200" dirty="0" smtClean="0"/>
              <a:t>Interrogatoire  du  malade :  origine  géographique  (voyages  en  zone  tropicale), antécédents  d’infections  Parasitaires , animaux domestiques , profession.</a:t>
            </a:r>
          </a:p>
          <a:p>
            <a:endParaRPr lang="fr-FR" sz="4200" i="1" dirty="0" smtClean="0"/>
          </a:p>
          <a:p>
            <a:r>
              <a:rPr lang="fr-FR" sz="4200" i="1" dirty="0" smtClean="0"/>
              <a:t> principaux </a:t>
            </a:r>
            <a:r>
              <a:rPr lang="fr-FR" sz="4200" b="1" i="1" dirty="0" smtClean="0"/>
              <a:t>signes cliniques</a:t>
            </a:r>
            <a:r>
              <a:rPr lang="fr-FR" sz="4200" i="1" dirty="0" smtClean="0"/>
              <a:t>, signes pathognomoniques.</a:t>
            </a:r>
          </a:p>
          <a:p>
            <a:r>
              <a:rPr lang="fr-FR" sz="4200" i="1" dirty="0" smtClean="0"/>
              <a:t>i</a:t>
            </a:r>
            <a:r>
              <a:rPr lang="fr-FR" sz="4200" b="1" i="1" dirty="0" smtClean="0"/>
              <a:t>magerie</a:t>
            </a:r>
            <a:r>
              <a:rPr lang="fr-FR" sz="4200" i="1" dirty="0" smtClean="0"/>
              <a:t>, perturbations biologiques, perturbations hématologiques</a:t>
            </a:r>
            <a:r>
              <a:rPr lang="fr-FR" sz="4200" b="1" i="1" dirty="0" smtClean="0"/>
              <a:t>, </a:t>
            </a:r>
            <a:r>
              <a:rPr lang="fr-FR" sz="4200" i="1" dirty="0" smtClean="0"/>
              <a:t>traitement d'épreuve....</a:t>
            </a:r>
          </a:p>
          <a:p>
            <a:endParaRPr lang="fr-FR" sz="4200" b="1" i="1" dirty="0" smtClean="0"/>
          </a:p>
          <a:p>
            <a:pPr>
              <a:buNone/>
            </a:pPr>
            <a:endParaRPr lang="fr-FR" sz="4200" b="1" i="1" dirty="0" smtClean="0"/>
          </a:p>
          <a:p>
            <a:pPr>
              <a:buNone/>
            </a:pPr>
            <a:endParaRPr lang="fr-FR" sz="4200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500042"/>
            <a:ext cx="7929618" cy="5955694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fr-FR" sz="4400" b="1" i="1" u="sng" dirty="0" smtClean="0">
                <a:solidFill>
                  <a:srgbClr val="C00000"/>
                </a:solidFill>
              </a:rPr>
              <a:t>Diagnostic  parasitologique:</a:t>
            </a:r>
          </a:p>
          <a:p>
            <a:pPr>
              <a:buNone/>
            </a:pPr>
            <a:endParaRPr lang="fr-FR" b="1" i="1" u="sng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b="1" i="1" u="sng" dirty="0" smtClean="0">
                <a:solidFill>
                  <a:srgbClr val="C00000"/>
                </a:solidFill>
              </a:rPr>
              <a:t>Diagnostic direct  de certitude:</a:t>
            </a:r>
          </a:p>
          <a:p>
            <a:r>
              <a:rPr lang="fr-FR" b="1" i="1" dirty="0" smtClean="0"/>
              <a:t>= mise en évidence du parasite, nécessite la connaissance du cycle évolutif (savoir quelle forme chercher dans quel prélèvement).</a:t>
            </a:r>
          </a:p>
          <a:p>
            <a:pPr>
              <a:buNone/>
            </a:pPr>
            <a:endParaRPr lang="fr-FR" b="1" i="1" dirty="0" smtClean="0"/>
          </a:p>
          <a:p>
            <a:pPr>
              <a:buFont typeface="Wingdings" pitchFamily="2" charset="2"/>
              <a:buChar char="ü"/>
            </a:pPr>
            <a:r>
              <a:rPr lang="fr-FR" b="1" i="1" u="sng" dirty="0" smtClean="0">
                <a:solidFill>
                  <a:srgbClr val="C00000"/>
                </a:solidFill>
              </a:rPr>
              <a:t>Diagnostic indirect ou immunologique (sérologie):</a:t>
            </a:r>
          </a:p>
          <a:p>
            <a:r>
              <a:rPr lang="fr-FR" b="1" i="1" dirty="0" smtClean="0"/>
              <a:t>= détection d'anticorps humoraux ou cellulaires (leur présence indique que l'hôte héberge ou a hébergé le parasite).</a:t>
            </a:r>
          </a:p>
          <a:p>
            <a:r>
              <a:rPr lang="fr-FR" b="1" i="1" dirty="0" smtClean="0"/>
              <a:t>Détection des antigènes circulants.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r>
              <a:rPr lang="fr-FR" sz="2400" b="1" u="sng" dirty="0" smtClean="0">
                <a:solidFill>
                  <a:srgbClr val="002060"/>
                </a:solidFill>
              </a:rPr>
              <a:t>                                             X-</a:t>
            </a:r>
            <a:r>
              <a:rPr lang="fr-FR" sz="2400" u="sng" dirty="0" smtClean="0">
                <a:solidFill>
                  <a:srgbClr val="002060"/>
                </a:solidFill>
              </a:rPr>
              <a:t> </a:t>
            </a:r>
            <a:r>
              <a:rPr lang="fr-FR" sz="2400" b="1" u="sng" dirty="0" smtClean="0">
                <a:solidFill>
                  <a:srgbClr val="002060"/>
                </a:solidFill>
              </a:rPr>
              <a:t>Thérapeutique:</a:t>
            </a:r>
            <a:r>
              <a:rPr lang="fr-FR" sz="2400" u="sng" dirty="0" smtClean="0">
                <a:solidFill>
                  <a:srgbClr val="002060"/>
                </a:solidFill>
              </a:rPr>
              <a:t/>
            </a:r>
            <a:br>
              <a:rPr lang="fr-FR" sz="2400" u="sng" dirty="0" smtClean="0">
                <a:solidFill>
                  <a:srgbClr val="002060"/>
                </a:solidFill>
              </a:rPr>
            </a:br>
            <a:endParaRPr lang="fr-FR" sz="2400" u="sng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28670"/>
            <a:ext cx="7786742" cy="56436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b="1" i="1" u="sng" dirty="0" smtClean="0">
                <a:solidFill>
                  <a:srgbClr val="C00000"/>
                </a:solidFill>
              </a:rPr>
              <a:t>Chimiothérapie </a:t>
            </a:r>
            <a:r>
              <a:rPr lang="fr-FR" b="1" i="1" u="sng" dirty="0" err="1" smtClean="0">
                <a:solidFill>
                  <a:srgbClr val="C00000"/>
                </a:solidFill>
              </a:rPr>
              <a:t>anti-parasitaire</a:t>
            </a:r>
            <a:r>
              <a:rPr lang="fr-FR" b="1" i="1" u="sng" dirty="0" smtClean="0">
                <a:solidFill>
                  <a:srgbClr val="C00000"/>
                </a:solidFill>
              </a:rPr>
              <a:t> spécifique</a:t>
            </a:r>
            <a:r>
              <a:rPr lang="fr-FR" b="1" i="1" dirty="0" smtClean="0"/>
              <a:t>: </a:t>
            </a:r>
          </a:p>
          <a:p>
            <a:pPr>
              <a:buNone/>
            </a:pPr>
            <a:r>
              <a:rPr lang="fr-FR" b="1" i="1" dirty="0" smtClean="0"/>
              <a:t>      molécules (DCI et spécialités), mécanisme d'action, effets secondaires et toxicité, problèmes de résistance</a:t>
            </a:r>
          </a:p>
          <a:p>
            <a:r>
              <a:rPr lang="fr-FR" b="1" i="1" u="sng" dirty="0" smtClean="0">
                <a:solidFill>
                  <a:srgbClr val="C00000"/>
                </a:solidFill>
              </a:rPr>
              <a:t>Autres thérapeutiques: </a:t>
            </a:r>
          </a:p>
          <a:p>
            <a:pPr>
              <a:buNone/>
            </a:pPr>
            <a:r>
              <a:rPr lang="fr-FR" b="1" i="1" dirty="0" smtClean="0"/>
              <a:t>               chirurgicale, indigène etc..</a:t>
            </a:r>
          </a:p>
          <a:p>
            <a:r>
              <a:rPr lang="fr-FR" b="1" i="1" u="sng" dirty="0" smtClean="0">
                <a:solidFill>
                  <a:srgbClr val="C00000"/>
                </a:solidFill>
              </a:rPr>
              <a:t>    Suivi thérapeutique: </a:t>
            </a:r>
          </a:p>
          <a:p>
            <a:pPr>
              <a:buNone/>
            </a:pPr>
            <a:r>
              <a:rPr lang="fr-FR" b="1" i="1" dirty="0" smtClean="0"/>
              <a:t>  -  disparition des signes cliniques </a:t>
            </a:r>
            <a:r>
              <a:rPr lang="fr-FR" i="1" dirty="0" smtClean="0"/>
              <a:t>(souvent en quelques jours)</a:t>
            </a:r>
          </a:p>
          <a:p>
            <a:pPr>
              <a:buNone/>
            </a:pPr>
            <a:r>
              <a:rPr lang="fr-FR" b="1" i="1" dirty="0" smtClean="0"/>
              <a:t>  -  restauration des perturbations biochimiques et hématologiques (</a:t>
            </a:r>
            <a:r>
              <a:rPr lang="fr-FR" i="1" dirty="0" smtClean="0"/>
              <a:t>de l'ordre de plusieurs semaines)</a:t>
            </a:r>
          </a:p>
          <a:p>
            <a:pPr>
              <a:buNone/>
            </a:pPr>
            <a:r>
              <a:rPr lang="fr-FR" b="1" i="1" dirty="0" smtClean="0"/>
              <a:t>  -  négativation du diagnostic direct </a:t>
            </a:r>
            <a:r>
              <a:rPr lang="fr-FR" i="1" dirty="0" smtClean="0"/>
              <a:t>(diagnostic de contrôle effectué après plusieurs semaines)</a:t>
            </a:r>
          </a:p>
          <a:p>
            <a:pPr>
              <a:buNone/>
            </a:pPr>
            <a:r>
              <a:rPr lang="fr-FR" b="1" i="1" dirty="0" smtClean="0"/>
              <a:t>  -  évolution du diagnostic indirect </a:t>
            </a:r>
            <a:r>
              <a:rPr lang="fr-FR" i="1" dirty="0" smtClean="0"/>
              <a:t>(négativation obtenue en plusieurs mois)</a:t>
            </a:r>
          </a:p>
          <a:p>
            <a:pPr>
              <a:buNone/>
            </a:pPr>
            <a:r>
              <a:rPr lang="fr-FR" b="1" i="1" dirty="0" smtClean="0"/>
              <a:t>   -  imagerie médicale (amélioration observée en plusieurs semaines ou mois)</a:t>
            </a:r>
          </a:p>
          <a:p>
            <a:endParaRPr lang="fr-FR" b="1" i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fr-FR" sz="2400" b="1" i="1" u="sng" dirty="0" smtClean="0">
                <a:solidFill>
                  <a:srgbClr val="002060"/>
                </a:solidFill>
              </a:rPr>
              <a:t>                                                      X- Prophylaxie:</a:t>
            </a:r>
            <a:endParaRPr lang="fr-FR" sz="2400" b="1" i="1" u="sng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b="1" i="1" dirty="0" smtClean="0"/>
              <a:t> </a:t>
            </a:r>
            <a:r>
              <a:rPr lang="fr-FR" sz="2400" i="1" dirty="0" smtClean="0"/>
              <a:t>"Ensemble des moyens visant à éradiquer la maladie   parasitaire ». </a:t>
            </a:r>
          </a:p>
          <a:p>
            <a:pPr>
              <a:buNone/>
            </a:pPr>
            <a:r>
              <a:rPr lang="fr-FR" sz="2400" i="1" dirty="0" smtClean="0"/>
              <a:t>"Control" pour les anglo-saxons: = maintien à un niveau tolérable d'une maladie parasitaire.</a:t>
            </a:r>
          </a:p>
          <a:p>
            <a:pPr>
              <a:buNone/>
            </a:pPr>
            <a:endParaRPr lang="fr-FR" sz="2400" i="1" dirty="0" smtClean="0"/>
          </a:p>
          <a:p>
            <a:pPr>
              <a:buFont typeface="Wingdings" pitchFamily="2" charset="2"/>
              <a:buChar char="Ø"/>
            </a:pPr>
            <a:r>
              <a:rPr lang="fr-FR" sz="2400" i="1" u="sng" dirty="0" smtClean="0">
                <a:solidFill>
                  <a:srgbClr val="C00000"/>
                </a:solidFill>
              </a:rPr>
              <a:t> </a:t>
            </a:r>
            <a:r>
              <a:rPr lang="fr-FR" sz="2400" b="1" i="1" u="sng" dirty="0" smtClean="0">
                <a:solidFill>
                  <a:srgbClr val="C00000"/>
                </a:solidFill>
              </a:rPr>
              <a:t>Prophylaxie générale:</a:t>
            </a:r>
          </a:p>
          <a:p>
            <a:r>
              <a:rPr lang="fr-FR" sz="2400" b="1" i="1" dirty="0" smtClean="0"/>
              <a:t>But: </a:t>
            </a:r>
            <a:r>
              <a:rPr lang="fr-FR" sz="2400" i="1" dirty="0" smtClean="0"/>
              <a:t>protection à l'échelle du territoire</a:t>
            </a:r>
            <a:r>
              <a:rPr lang="fr-FR" sz="2400" b="1" i="1" dirty="0" smtClean="0"/>
              <a:t>.</a:t>
            </a:r>
          </a:p>
          <a:p>
            <a:r>
              <a:rPr lang="fr-FR" sz="2400" b="1" i="1" dirty="0" smtClean="0"/>
              <a:t>Moyens: </a:t>
            </a:r>
            <a:r>
              <a:rPr lang="fr-FR" sz="2400" i="1" dirty="0" smtClean="0"/>
              <a:t>destruction des formes libres du parasite, des HI et des vecteurs, des HD réservoirs de parasite</a:t>
            </a:r>
          </a:p>
          <a:p>
            <a:r>
              <a:rPr lang="fr-FR" sz="2400" b="1" i="1" dirty="0" smtClean="0"/>
              <a:t>traitement des Réservoirs de parasite, traitement de masse des humains parasités</a:t>
            </a:r>
          </a:p>
          <a:p>
            <a:r>
              <a:rPr lang="fr-FR" sz="2400" b="1" i="1" dirty="0" smtClean="0"/>
              <a:t>prévention de la transmission (</a:t>
            </a:r>
            <a:r>
              <a:rPr lang="fr-FR" sz="2400" i="1" dirty="0" smtClean="0"/>
              <a:t>mesures sanitaires: lutte contre le péril fécal, surveillance de l'eau etc...)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357166"/>
            <a:ext cx="7786742" cy="576899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b="1" i="1" u="sng" dirty="0" smtClean="0">
                <a:solidFill>
                  <a:srgbClr val="C00000"/>
                </a:solidFill>
              </a:rPr>
              <a:t>  Prophylaxie individuelle</a:t>
            </a:r>
            <a:r>
              <a:rPr lang="fr-FR" b="1" i="1" dirty="0" smtClean="0"/>
              <a:t>: </a:t>
            </a:r>
          </a:p>
          <a:p>
            <a:pPr>
              <a:buNone/>
            </a:pPr>
            <a:endParaRPr lang="fr-FR" b="1" i="1" dirty="0" smtClean="0"/>
          </a:p>
          <a:p>
            <a:r>
              <a:rPr lang="fr-FR" b="1" i="1" dirty="0" smtClean="0"/>
              <a:t>But: </a:t>
            </a:r>
            <a:r>
              <a:rPr lang="fr-FR" i="1" dirty="0" smtClean="0"/>
              <a:t>protéger un individu exposé</a:t>
            </a:r>
          </a:p>
          <a:p>
            <a:r>
              <a:rPr lang="fr-FR" b="1" i="1" dirty="0" smtClean="0"/>
              <a:t>Moyens: </a:t>
            </a:r>
            <a:r>
              <a:rPr lang="fr-FR" i="1" dirty="0" smtClean="0"/>
              <a:t>prévention de l'exposition à l'infection</a:t>
            </a:r>
          </a:p>
          <a:p>
            <a:r>
              <a:rPr lang="fr-FR" b="1" i="1" dirty="0" smtClean="0"/>
              <a:t>prévention de la maladie </a:t>
            </a:r>
            <a:r>
              <a:rPr lang="fr-FR" i="1" dirty="0" smtClean="0"/>
              <a:t>(chimio prophylaxie, vaccination)</a:t>
            </a:r>
          </a:p>
          <a:p>
            <a:r>
              <a:rPr lang="fr-FR" b="1" i="1" dirty="0" smtClean="0"/>
              <a:t>hygiène hospitalière (</a:t>
            </a:r>
            <a:r>
              <a:rPr lang="fr-FR" i="1" dirty="0" smtClean="0"/>
              <a:t>contre les maladies nosocomiales</a:t>
            </a:r>
            <a:r>
              <a:rPr lang="fr-FR" i="1" dirty="0" smtClean="0"/>
              <a:t>)</a:t>
            </a:r>
          </a:p>
          <a:p>
            <a:endParaRPr lang="fr-FR" i="1" dirty="0" smtClean="0"/>
          </a:p>
          <a:p>
            <a:pPr>
              <a:buNone/>
            </a:pPr>
            <a:endParaRPr lang="fr-FR" i="1" dirty="0" smtClean="0"/>
          </a:p>
          <a:p>
            <a:r>
              <a:rPr lang="fr-FR" b="1" i="1" dirty="0" smtClean="0"/>
              <a:t>la prophylaxie découle du cycle évolutif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 smtClean="0">
                <a:solidFill>
                  <a:srgbClr val="002060"/>
                </a:solidFill>
              </a:rPr>
              <a:t>                           I- Définition </a:t>
            </a:r>
            <a:endParaRPr lang="fr-FR" b="1" i="1" u="sng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sz="2000" dirty="0" smtClean="0"/>
          </a:p>
          <a:p>
            <a:r>
              <a:rPr lang="fr-FR" sz="2400" b="1" i="1" u="sng" dirty="0" smtClean="0">
                <a:solidFill>
                  <a:srgbClr val="FF0000"/>
                </a:solidFill>
              </a:rPr>
              <a:t>la parasitologie médicale:</a:t>
            </a:r>
          </a:p>
          <a:p>
            <a:pPr>
              <a:buNone/>
            </a:pPr>
            <a:r>
              <a:rPr lang="fr-FR" sz="2400" b="1" i="1" dirty="0" smtClean="0">
                <a:solidFill>
                  <a:srgbClr val="FF0000"/>
                </a:solidFill>
              </a:rPr>
              <a:t> </a:t>
            </a:r>
            <a:r>
              <a:rPr lang="fr-FR" sz="2400" i="1" dirty="0" smtClean="0"/>
              <a:t>-</a:t>
            </a:r>
            <a:r>
              <a:rPr lang="fr-FR" sz="2400" b="1" i="1" dirty="0" smtClean="0"/>
              <a:t> </a:t>
            </a:r>
            <a:r>
              <a:rPr lang="fr-FR" sz="2400" i="1" dirty="0" smtClean="0"/>
              <a:t>E</a:t>
            </a:r>
            <a:r>
              <a:rPr lang="fr-FR" sz="2400" dirty="0" smtClean="0"/>
              <a:t>st la science biologique  qui étudie les organismes animaux et fongiques: 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    qui sont </a:t>
            </a:r>
            <a:r>
              <a:rPr lang="fr-FR" sz="2400" b="1" dirty="0" smtClean="0"/>
              <a:t>parasites de l’homme</a:t>
            </a:r>
            <a:r>
              <a:rPr lang="fr-FR" sz="2400" dirty="0" smtClean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   qui peuvent se révéler </a:t>
            </a:r>
            <a:r>
              <a:rPr lang="fr-FR" sz="2400" b="1" dirty="0" smtClean="0"/>
              <a:t>pathogènes </a:t>
            </a:r>
            <a:r>
              <a:rPr lang="fr-FR" sz="24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  qui entraînent </a:t>
            </a:r>
            <a:r>
              <a:rPr lang="fr-FR" sz="2400" b="1" dirty="0" smtClean="0"/>
              <a:t>des troubles plus ou moins </a:t>
            </a:r>
            <a:r>
              <a:rPr lang="fr-FR" sz="2400" b="1" dirty="0" smtClean="0"/>
              <a:t>prononcés </a:t>
            </a:r>
            <a:r>
              <a:rPr lang="fr-FR" sz="2400" dirty="0" smtClean="0"/>
              <a:t>  </a:t>
            </a:r>
            <a:r>
              <a:rPr lang="fr-FR" sz="2400" dirty="0" smtClean="0"/>
              <a:t>(Maladies parasitaires ou mycosiques)</a:t>
            </a:r>
            <a:endParaRPr lang="fr-F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i="1" u="sng" dirty="0" smtClean="0">
                <a:solidFill>
                  <a:srgbClr val="002060"/>
                </a:solidFill>
              </a:rPr>
              <a:t>                    II- classification </a:t>
            </a:r>
            <a:endParaRPr lang="fr-FR" b="1" i="1" u="sng" dirty="0">
              <a:solidFill>
                <a:srgbClr val="00206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28736"/>
            <a:ext cx="8229600" cy="4697427"/>
          </a:xfrm>
          <a:noFill/>
        </p:spPr>
        <p:txBody>
          <a:bodyPr>
            <a:normAutofit fontScale="92500" lnSpcReduction="10000"/>
          </a:bodyPr>
          <a:lstStyle/>
          <a:p>
            <a:pPr marL="365125" indent="-365125">
              <a:lnSpc>
                <a:spcPct val="110000"/>
              </a:lnSpc>
              <a:buNone/>
            </a:pPr>
            <a:endParaRPr lang="fr-FR" sz="2000" b="1" u="sng" dirty="0" smtClean="0"/>
          </a:p>
          <a:p>
            <a:pPr marL="365125" indent="-365125">
              <a:lnSpc>
                <a:spcPct val="110000"/>
              </a:lnSpc>
            </a:pPr>
            <a:r>
              <a:rPr lang="fr-FR" sz="2400" b="1" dirty="0" smtClean="0"/>
              <a:t>Biologiquement et morphologiquement</a:t>
            </a:r>
            <a:r>
              <a:rPr lang="fr-FR" sz="2400" dirty="0" smtClean="0"/>
              <a:t> : Sont classés  </a:t>
            </a:r>
          </a:p>
          <a:p>
            <a:pPr marL="365125" indent="-365125">
              <a:lnSpc>
                <a:spcPct val="110000"/>
              </a:lnSpc>
              <a:buNone/>
            </a:pPr>
            <a:r>
              <a:rPr lang="fr-FR" sz="2400" dirty="0" smtClean="0"/>
              <a:t>     en 4 groupes :</a:t>
            </a:r>
            <a:endParaRPr lang="fr-FR" sz="2400" b="1" u="sng" dirty="0" smtClean="0"/>
          </a:p>
          <a:p>
            <a:pPr marL="365125" indent="-365125">
              <a:lnSpc>
                <a:spcPct val="110000"/>
              </a:lnSpc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-    Protozoaires</a:t>
            </a:r>
          </a:p>
          <a:p>
            <a:pPr marL="365125" indent="-365125">
              <a:lnSpc>
                <a:spcPct val="110000"/>
              </a:lnSpc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 -   Helminthes (vers)                    </a:t>
            </a:r>
            <a:r>
              <a:rPr lang="fr-FR" sz="2400" b="1" dirty="0" smtClean="0"/>
              <a:t>Endoparasites</a:t>
            </a:r>
          </a:p>
          <a:p>
            <a:pPr marL="365125" indent="-365125">
              <a:lnSpc>
                <a:spcPct val="110000"/>
              </a:lnSpc>
              <a:buNone/>
            </a:pPr>
            <a:endParaRPr lang="fr-FR" sz="2400" b="1" dirty="0" smtClean="0"/>
          </a:p>
          <a:p>
            <a:pPr marL="365125" indent="-365125">
              <a:lnSpc>
                <a:spcPct val="110000"/>
              </a:lnSpc>
              <a:buFont typeface="Arial Unicode MS" pitchFamily="34" charset="-128"/>
              <a:buChar char="-"/>
            </a:pPr>
            <a:r>
              <a:rPr lang="fr-FR" sz="2400" b="1" dirty="0" smtClean="0">
                <a:solidFill>
                  <a:srgbClr val="FF0000"/>
                </a:solidFill>
              </a:rPr>
              <a:t>Ectoparasites</a:t>
            </a:r>
            <a:r>
              <a:rPr lang="fr-FR" sz="2400" b="1" dirty="0" smtClean="0"/>
              <a:t>: insectes, arachnides</a:t>
            </a:r>
          </a:p>
          <a:p>
            <a:pPr marL="365125" indent="-365125">
              <a:lnSpc>
                <a:spcPct val="75000"/>
              </a:lnSpc>
              <a:buFont typeface="Arial Unicode MS" pitchFamily="34" charset="-128"/>
              <a:buNone/>
            </a:pPr>
            <a:r>
              <a:rPr lang="fr-FR" sz="2400" b="1" dirty="0" smtClean="0"/>
              <a:t>	</a:t>
            </a:r>
            <a:r>
              <a:rPr lang="fr-FR" sz="2400" b="1" dirty="0" smtClean="0">
                <a:solidFill>
                  <a:schemeClr val="tx1"/>
                </a:solidFill>
              </a:rPr>
              <a:t>Parasites vivant (ou se nourrissant) à l’extérieur de l ’hôte.</a:t>
            </a:r>
          </a:p>
          <a:p>
            <a:pPr marL="365125" indent="-365125">
              <a:lnSpc>
                <a:spcPct val="110000"/>
              </a:lnSpc>
              <a:buFont typeface="Arial Unicode MS" pitchFamily="34" charset="-128"/>
              <a:buNone/>
            </a:pPr>
            <a:endParaRPr lang="fr-FR" sz="2400" b="1" dirty="0" smtClean="0">
              <a:solidFill>
                <a:schemeClr val="tx1"/>
              </a:solidFill>
            </a:endParaRPr>
          </a:p>
          <a:p>
            <a:pPr marL="365125" indent="-365125">
              <a:lnSpc>
                <a:spcPct val="110000"/>
              </a:lnSpc>
              <a:buFont typeface="Arial Unicode MS" pitchFamily="34" charset="-128"/>
              <a:buChar char="-"/>
            </a:pPr>
            <a:r>
              <a:rPr lang="fr-FR" sz="2400" b="1" dirty="0" smtClean="0">
                <a:solidFill>
                  <a:srgbClr val="FF0000"/>
                </a:solidFill>
              </a:rPr>
              <a:t>Micromycètes </a:t>
            </a:r>
            <a:r>
              <a:rPr lang="fr-FR" sz="2400" b="1" dirty="0" smtClean="0"/>
              <a:t>( champignons microscopiques )/ Endo</a:t>
            </a:r>
          </a:p>
          <a:p>
            <a:pPr marL="365125" indent="-365125">
              <a:lnSpc>
                <a:spcPct val="110000"/>
              </a:lnSpc>
              <a:buNone/>
            </a:pPr>
            <a:r>
              <a:rPr lang="fr-FR" sz="2400" b="1" dirty="0" smtClean="0"/>
              <a:t>     ou ectoparasites.</a:t>
            </a:r>
          </a:p>
          <a:p>
            <a:pPr marL="365125" indent="-365125">
              <a:lnSpc>
                <a:spcPct val="110000"/>
              </a:lnSpc>
              <a:buNone/>
            </a:pPr>
            <a:endParaRPr lang="fr-FR" sz="2400" dirty="0" smtClean="0"/>
          </a:p>
          <a:p>
            <a:pPr marL="365125" indent="-365125">
              <a:lnSpc>
                <a:spcPct val="110000"/>
              </a:lnSpc>
              <a:buNone/>
            </a:pPr>
            <a:endParaRPr lang="fr-FR" sz="2400" dirty="0" smtClean="0"/>
          </a:p>
        </p:txBody>
      </p:sp>
      <p:sp>
        <p:nvSpPr>
          <p:cNvPr id="10" name="Accolade fermante 9"/>
          <p:cNvSpPr/>
          <p:nvPr/>
        </p:nvSpPr>
        <p:spPr>
          <a:xfrm>
            <a:off x="3643306" y="2428868"/>
            <a:ext cx="928694" cy="9286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 descr="Full-size image (75 K)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264320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2.bp.blogspot.com/-ocajPWJubNg/TptMzwvMDRI/AAAAAAAAASA/a5h5ys1X28U/s400/Ascariasis-in-lumen-intesti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85728"/>
            <a:ext cx="2652712" cy="2643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10" descr="http://www2.ac-lyon.fr/enseigne/biologie/photossql/images/plasmopod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3714752"/>
            <a:ext cx="3017837" cy="2214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6" descr="http://www.stanford.edu/group/parasites/ParaSites2005/Trichinella/TrichinellaMuscl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3786190"/>
            <a:ext cx="2952750" cy="2214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8" descr="A macroscopic view of the portal vein of an experimental mouse host. The blood vessel contains a coiled Schistosoma mansoni worm pair. Credit: Wellcome Library, London. 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60" y="285728"/>
            <a:ext cx="2771775" cy="25717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14313" y="3143248"/>
            <a:ext cx="2571750" cy="30777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i="1" dirty="0">
                <a:latin typeface="Arial" charset="0"/>
              </a:rPr>
              <a:t>Taenia, </a:t>
            </a:r>
            <a:r>
              <a:rPr lang="fr-FR" sz="1400" b="1" dirty="0">
                <a:latin typeface="Arial" charset="0"/>
              </a:rPr>
              <a:t>lumière intestinale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143250" y="3143248"/>
            <a:ext cx="2571750" cy="30777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i="1" dirty="0">
                <a:latin typeface="Arial" charset="0"/>
              </a:rPr>
              <a:t>Ascaris, </a:t>
            </a:r>
            <a:r>
              <a:rPr lang="fr-FR" sz="1400" b="1" dirty="0">
                <a:latin typeface="Arial" charset="0"/>
              </a:rPr>
              <a:t>lumière intestinale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072188" y="2928934"/>
            <a:ext cx="2571750" cy="52322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>
                <a:latin typeface="Arial" charset="0"/>
              </a:rPr>
              <a:t>Couple</a:t>
            </a:r>
            <a:r>
              <a:rPr lang="fr-FR" sz="1400" b="1" i="1" dirty="0">
                <a:latin typeface="Arial" charset="0"/>
              </a:rPr>
              <a:t> de Schistosoma, </a:t>
            </a:r>
            <a:r>
              <a:rPr lang="fr-FR" sz="1400" b="1" i="1" dirty="0" smtClean="0">
                <a:latin typeface="Arial" charset="0"/>
              </a:rPr>
              <a:t>  </a:t>
            </a:r>
            <a:r>
              <a:rPr lang="fr-FR" sz="1400" b="1" dirty="0" smtClean="0">
                <a:latin typeface="Arial" charset="0"/>
              </a:rPr>
              <a:t>veine </a:t>
            </a:r>
            <a:r>
              <a:rPr lang="fr-FR" sz="1400" b="1" dirty="0">
                <a:latin typeface="Arial" charset="0"/>
              </a:rPr>
              <a:t>porte 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857224" y="6072206"/>
            <a:ext cx="4071964" cy="30777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>
                <a:latin typeface="Arial" charset="0"/>
              </a:rPr>
              <a:t>Larve de </a:t>
            </a:r>
            <a:r>
              <a:rPr lang="fr-FR" sz="1400" b="1" i="1" dirty="0">
                <a:latin typeface="Arial" charset="0"/>
              </a:rPr>
              <a:t>Trichinella, biopsie musculaire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072066" y="6000768"/>
            <a:ext cx="3000395" cy="30777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i="1" dirty="0">
                <a:latin typeface="Arial" charset="0"/>
              </a:rPr>
              <a:t>Plasmodium, </a:t>
            </a:r>
            <a:r>
              <a:rPr lang="fr-FR" sz="1400" b="1" i="1" dirty="0" smtClean="0">
                <a:latin typeface="Arial" charset="0"/>
              </a:rPr>
              <a:t>globule rouge</a:t>
            </a:r>
            <a:endParaRPr lang="fr-FR" sz="1400" b="1" i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fr-FR" b="1" i="1" u="sng" dirty="0" smtClean="0">
                <a:solidFill>
                  <a:srgbClr val="002060"/>
                </a:solidFill>
              </a:rPr>
              <a:t>                           II- classification </a:t>
            </a:r>
            <a:endParaRPr lang="fr-FR" u="sng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34036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fr-FR" dirty="0" smtClean="0"/>
          </a:p>
          <a:p>
            <a:pPr marL="514350" indent="-514350">
              <a:buAutoNum type="arabicPeriod"/>
            </a:pPr>
            <a:r>
              <a:rPr lang="fr-FR" b="1" i="1" u="sng" dirty="0" smtClean="0">
                <a:solidFill>
                  <a:srgbClr val="C00000"/>
                </a:solidFill>
              </a:rPr>
              <a:t>Protozoaires :</a:t>
            </a:r>
          </a:p>
          <a:p>
            <a:pPr marL="514350" indent="-514350">
              <a:buNone/>
            </a:pPr>
            <a:r>
              <a:rPr lang="fr-FR" b="1" i="1" dirty="0" smtClean="0">
                <a:solidFill>
                  <a:srgbClr val="C00000"/>
                </a:solidFill>
              </a:rPr>
              <a:t> </a:t>
            </a:r>
            <a:r>
              <a:rPr lang="fr-FR" i="1" dirty="0" smtClean="0"/>
              <a:t>(</a:t>
            </a:r>
            <a:r>
              <a:rPr lang="fr-FR" b="1" i="1" dirty="0" smtClean="0"/>
              <a:t>Eucaryotes</a:t>
            </a:r>
            <a:r>
              <a:rPr lang="fr-FR" i="1" dirty="0" smtClean="0"/>
              <a:t> </a:t>
            </a:r>
            <a:r>
              <a:rPr lang="fr-FR" b="1" i="1" dirty="0" smtClean="0"/>
              <a:t>unicellulaires </a:t>
            </a:r>
            <a:r>
              <a:rPr lang="fr-FR" i="1" dirty="0" smtClean="0"/>
              <a:t>doués de mouvement) : </a:t>
            </a:r>
          </a:p>
          <a:p>
            <a:pPr marL="514350" indent="-514350">
              <a:buNone/>
            </a:pPr>
            <a:r>
              <a:rPr lang="fr-FR" i="1" dirty="0" smtClean="0"/>
              <a:t>  selon les cas ils se déplacent grâce à:</a:t>
            </a:r>
          </a:p>
          <a:p>
            <a:pPr marL="514350" indent="-514350">
              <a:buNone/>
            </a:pPr>
            <a:r>
              <a:rPr lang="fr-FR" i="1" dirty="0" smtClean="0"/>
              <a:t>  - des </a:t>
            </a:r>
            <a:r>
              <a:rPr lang="fr-FR" b="1" i="1" dirty="0" smtClean="0"/>
              <a:t>plasmopodes</a:t>
            </a:r>
            <a:r>
              <a:rPr lang="fr-FR" i="1" dirty="0" smtClean="0"/>
              <a:t> (rhizopodes). </a:t>
            </a:r>
          </a:p>
          <a:p>
            <a:pPr marL="514350" indent="-514350">
              <a:buNone/>
            </a:pPr>
            <a:r>
              <a:rPr lang="fr-FR" i="1" dirty="0" smtClean="0"/>
              <a:t>  - des </a:t>
            </a:r>
            <a:r>
              <a:rPr lang="fr-FR" b="1" i="1" dirty="0" smtClean="0"/>
              <a:t>flagelles </a:t>
            </a:r>
            <a:r>
              <a:rPr lang="fr-FR" i="1" dirty="0" smtClean="0"/>
              <a:t>(</a:t>
            </a:r>
            <a:r>
              <a:rPr lang="fr-FR" i="1" dirty="0" smtClean="0"/>
              <a:t>flagellés intestinaux/uro-génitaux/sanguicoles.</a:t>
            </a:r>
          </a:p>
          <a:p>
            <a:pPr marL="514350" indent="-514350">
              <a:buNone/>
            </a:pPr>
            <a:r>
              <a:rPr lang="fr-FR" i="1" dirty="0" smtClean="0"/>
              <a:t>  - une </a:t>
            </a:r>
            <a:r>
              <a:rPr lang="fr-FR" b="1" i="1" dirty="0" smtClean="0"/>
              <a:t>membrane </a:t>
            </a:r>
            <a:r>
              <a:rPr lang="fr-FR" b="1" i="1" dirty="0" smtClean="0"/>
              <a:t>ondulante </a:t>
            </a:r>
            <a:r>
              <a:rPr lang="fr-FR" i="1" dirty="0" smtClean="0"/>
              <a:t>(</a:t>
            </a:r>
            <a:r>
              <a:rPr lang="fr-FR" i="1" dirty="0" smtClean="0"/>
              <a:t>Trichomonas vaginalis).</a:t>
            </a:r>
          </a:p>
          <a:p>
            <a:pPr marL="514350" indent="-514350">
              <a:buNone/>
            </a:pPr>
            <a:r>
              <a:rPr lang="fr-FR" i="1" dirty="0" smtClean="0"/>
              <a:t>  - des </a:t>
            </a:r>
            <a:r>
              <a:rPr lang="fr-FR" b="1" i="1" dirty="0" smtClean="0"/>
              <a:t>cils </a:t>
            </a:r>
            <a:r>
              <a:rPr lang="fr-FR" i="1" dirty="0" smtClean="0"/>
              <a:t>(</a:t>
            </a:r>
            <a:r>
              <a:rPr lang="fr-FR" i="1" dirty="0" smtClean="0"/>
              <a:t>les ciliés). </a:t>
            </a:r>
          </a:p>
          <a:p>
            <a:pPr marL="514350" indent="-514350">
              <a:buNone/>
            </a:pPr>
            <a:r>
              <a:rPr lang="fr-FR" i="1" dirty="0" smtClean="0"/>
              <a:t>Ils se présentent sous forme asexuée ou à potentiel sexué, </a:t>
            </a:r>
          </a:p>
          <a:p>
            <a:pPr marL="514350" indent="-514350">
              <a:buNone/>
            </a:pPr>
            <a:r>
              <a:rPr lang="fr-FR" i="1" dirty="0" smtClean="0"/>
              <a:t>mobile </a:t>
            </a:r>
            <a:r>
              <a:rPr lang="fr-FR" i="1" dirty="0" smtClean="0"/>
              <a:t>et/ou </a:t>
            </a:r>
            <a:r>
              <a:rPr lang="fr-FR" i="1" dirty="0" smtClean="0"/>
              <a:t>enkysté , intra ou extracellulaire  .</a:t>
            </a:r>
          </a:p>
          <a:p>
            <a:pPr marL="514350" indent="-514350">
              <a:buNone/>
            </a:pPr>
            <a:endParaRPr lang="fr-FR" i="1" u="sng" dirty="0" smtClean="0"/>
          </a:p>
          <a:p>
            <a:pPr marL="514350" indent="-514350">
              <a:buAutoNum type="arabicPeriod" startAt="2"/>
            </a:pPr>
            <a:r>
              <a:rPr lang="fr-FR" b="1" i="1" u="sng" dirty="0" smtClean="0">
                <a:solidFill>
                  <a:srgbClr val="C00000"/>
                </a:solidFill>
              </a:rPr>
              <a:t>Helminthes </a:t>
            </a:r>
            <a:r>
              <a:rPr lang="fr-FR" i="1" u="sng" dirty="0" smtClean="0"/>
              <a:t>ou </a:t>
            </a:r>
            <a:r>
              <a:rPr lang="fr-FR" b="1" i="1" u="sng" dirty="0" smtClean="0">
                <a:solidFill>
                  <a:srgbClr val="C00000"/>
                </a:solidFill>
              </a:rPr>
              <a:t>vers </a:t>
            </a:r>
            <a:r>
              <a:rPr lang="fr-FR" i="1" u="sng" dirty="0" smtClean="0"/>
              <a:t>(une part </a:t>
            </a:r>
            <a:r>
              <a:rPr lang="fr-FR" b="1" i="1" u="sng" dirty="0" smtClean="0"/>
              <a:t>des métazoaires</a:t>
            </a:r>
            <a:r>
              <a:rPr lang="fr-FR" i="1" u="sng" dirty="0" smtClean="0"/>
              <a:t> </a:t>
            </a:r>
            <a:r>
              <a:rPr lang="fr-FR" i="1" dirty="0" smtClean="0"/>
              <a:t>: </a:t>
            </a:r>
          </a:p>
          <a:p>
            <a:pPr marL="514350" indent="-514350">
              <a:buNone/>
            </a:pPr>
            <a:r>
              <a:rPr lang="fr-FR" b="1" i="1" dirty="0" smtClean="0"/>
              <a:t> -  Eucaryotes pluricellulaire,</a:t>
            </a:r>
            <a:r>
              <a:rPr lang="fr-FR" i="1" dirty="0" smtClean="0"/>
              <a:t> possédant des tissus différenciés,</a:t>
            </a:r>
          </a:p>
          <a:p>
            <a:pPr marL="514350" indent="-514350">
              <a:buNone/>
            </a:pPr>
            <a:r>
              <a:rPr lang="fr-FR" i="1" dirty="0" smtClean="0"/>
              <a:t>   Multiplication sexuée .</a:t>
            </a:r>
          </a:p>
          <a:p>
            <a:pPr marL="514350" indent="-514350">
              <a:buNone/>
            </a:pPr>
            <a:r>
              <a:rPr lang="fr-FR" i="1" dirty="0" smtClean="0"/>
              <a:t>  - Ils sont reconnus sous formes adultes des deux sexes, sous forme larvaire, embryonnaire ou ovulaire(œuf).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fr-FR" b="1" i="1" u="sng" dirty="0" smtClean="0">
                <a:solidFill>
                  <a:srgbClr val="002060"/>
                </a:solidFill>
              </a:rPr>
              <a:t>                           II- classification </a:t>
            </a:r>
            <a:endParaRPr lang="fr-FR" u="sng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14356"/>
            <a:ext cx="8658196" cy="5340369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endParaRPr lang="fr-FR" i="1" dirty="0" smtClean="0"/>
          </a:p>
          <a:p>
            <a:pPr marL="514350" indent="-514350">
              <a:buAutoNum type="arabicPeriod" startAt="3"/>
            </a:pPr>
            <a:r>
              <a:rPr lang="fr-FR" sz="2400" b="1" i="1" u="sng" dirty="0" smtClean="0">
                <a:solidFill>
                  <a:srgbClr val="FF0000"/>
                </a:solidFill>
              </a:rPr>
              <a:t>Arthropodes</a:t>
            </a:r>
            <a:r>
              <a:rPr lang="fr-FR" sz="2400" b="1" i="1" u="sng" dirty="0" smtClean="0">
                <a:solidFill>
                  <a:srgbClr val="C00000"/>
                </a:solidFill>
              </a:rPr>
              <a:t>, mollusques, </a:t>
            </a:r>
            <a:r>
              <a:rPr lang="fr-FR" sz="2400" b="1" i="1" u="sng" dirty="0" err="1" smtClean="0">
                <a:solidFill>
                  <a:srgbClr val="C00000"/>
                </a:solidFill>
              </a:rPr>
              <a:t>pararthropodes</a:t>
            </a:r>
            <a:r>
              <a:rPr lang="fr-FR" sz="2400" b="1" i="1" u="sng" dirty="0" smtClean="0">
                <a:solidFill>
                  <a:srgbClr val="C00000"/>
                </a:solidFill>
              </a:rPr>
              <a:t> </a:t>
            </a:r>
            <a:r>
              <a:rPr lang="fr-FR" sz="2400" i="1" dirty="0" smtClean="0"/>
              <a:t>:</a:t>
            </a:r>
          </a:p>
          <a:p>
            <a:pPr marL="514350" indent="-514350">
              <a:buNone/>
            </a:pPr>
            <a:r>
              <a:rPr lang="fr-FR" sz="2400" i="1" dirty="0" smtClean="0"/>
              <a:t> - Sont des </a:t>
            </a:r>
            <a:r>
              <a:rPr lang="fr-FR" sz="2400" b="1" i="1" dirty="0" smtClean="0"/>
              <a:t>métazoaires</a:t>
            </a:r>
            <a:r>
              <a:rPr lang="fr-FR" sz="2400" i="1" dirty="0" smtClean="0"/>
              <a:t>, </a:t>
            </a:r>
            <a:r>
              <a:rPr lang="fr-FR" sz="2400" b="1" i="1" dirty="0" smtClean="0"/>
              <a:t>pluricellulaire</a:t>
            </a:r>
            <a:r>
              <a:rPr lang="fr-FR" sz="2400" i="1" dirty="0" smtClean="0"/>
              <a:t>s .</a:t>
            </a:r>
          </a:p>
          <a:p>
            <a:pPr marL="514350" indent="-514350">
              <a:buNone/>
            </a:pPr>
            <a:r>
              <a:rPr lang="fr-FR" sz="2400" i="1" dirty="0" smtClean="0"/>
              <a:t> - Possédant des tissus différenciés (</a:t>
            </a:r>
            <a:r>
              <a:rPr lang="fr-FR" sz="2400" b="1" i="1" dirty="0" smtClean="0"/>
              <a:t>Insectes,</a:t>
            </a:r>
            <a:r>
              <a:rPr lang="fr-FR" sz="2400" i="1" dirty="0" smtClean="0"/>
              <a:t> </a:t>
            </a:r>
            <a:r>
              <a:rPr lang="fr-FR" sz="2400" b="1" i="1" dirty="0" smtClean="0"/>
              <a:t>arachnides mollusques </a:t>
            </a:r>
            <a:r>
              <a:rPr lang="fr-FR" sz="2400" i="1" dirty="0" smtClean="0"/>
              <a:t>et</a:t>
            </a:r>
            <a:r>
              <a:rPr lang="fr-FR" sz="2400" b="1" i="1" dirty="0" smtClean="0"/>
              <a:t> crustacés).</a:t>
            </a:r>
          </a:p>
          <a:p>
            <a:pPr marL="514350" indent="-514350">
              <a:buNone/>
            </a:pPr>
            <a:r>
              <a:rPr lang="fr-FR" sz="2400" i="1" dirty="0" smtClean="0"/>
              <a:t> - Pouvant se présenter sous formes adultes (imago) males </a:t>
            </a:r>
          </a:p>
          <a:p>
            <a:pPr marL="514350" indent="-514350">
              <a:buNone/>
            </a:pPr>
            <a:r>
              <a:rPr lang="fr-FR" sz="2400" i="1" dirty="0" smtClean="0"/>
              <a:t>   et femelles, œufs et larves (nymphes).</a:t>
            </a:r>
            <a:br>
              <a:rPr lang="fr-FR" sz="2400" i="1" dirty="0" smtClean="0"/>
            </a:br>
            <a:endParaRPr lang="fr-FR" sz="2400" i="1" dirty="0" smtClean="0"/>
          </a:p>
          <a:p>
            <a:pPr marL="514350" indent="-514350">
              <a:buAutoNum type="arabicPeriod" startAt="4"/>
            </a:pPr>
            <a:r>
              <a:rPr lang="fr-FR" sz="2400" b="1" i="1" u="sng" dirty="0" err="1" smtClean="0">
                <a:solidFill>
                  <a:srgbClr val="C00000"/>
                </a:solidFill>
              </a:rPr>
              <a:t>Fungi</a:t>
            </a:r>
            <a:r>
              <a:rPr lang="fr-FR" sz="2400" b="1" i="1" u="sng" dirty="0" smtClean="0">
                <a:solidFill>
                  <a:srgbClr val="C00000"/>
                </a:solidFill>
              </a:rPr>
              <a:t> ou micromycètes:</a:t>
            </a:r>
          </a:p>
          <a:p>
            <a:pPr marL="514350" indent="-514350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 - </a:t>
            </a:r>
            <a:r>
              <a:rPr lang="fr-FR" sz="2400" dirty="0" smtClean="0"/>
              <a:t> </a:t>
            </a:r>
            <a:r>
              <a:rPr lang="fr-FR" sz="2400" i="1" dirty="0" smtClean="0"/>
              <a:t>Constituent un règne à part </a:t>
            </a:r>
            <a:r>
              <a:rPr lang="fr-FR" sz="2400" i="1" dirty="0" err="1" smtClean="0"/>
              <a:t>entièr</a:t>
            </a:r>
            <a:r>
              <a:rPr lang="fr-FR" sz="2400" i="1" dirty="0" smtClean="0"/>
              <a:t>.</a:t>
            </a:r>
          </a:p>
          <a:p>
            <a:pPr marL="514350" indent="-514350">
              <a:buNone/>
            </a:pPr>
            <a:r>
              <a:rPr lang="fr-FR" sz="2400" i="1" dirty="0" smtClean="0"/>
              <a:t>  - Ce sont des </a:t>
            </a:r>
            <a:r>
              <a:rPr lang="fr-FR" sz="2400" b="1" i="1" dirty="0" smtClean="0"/>
              <a:t>champignons microscopique</a:t>
            </a:r>
            <a:r>
              <a:rPr lang="fr-FR" sz="2400" i="1" dirty="0" smtClean="0"/>
              <a:t>s. </a:t>
            </a:r>
          </a:p>
          <a:p>
            <a:pPr marL="514350" indent="-514350">
              <a:buNone/>
            </a:pPr>
            <a:r>
              <a:rPr lang="fr-FR" sz="2400" i="1" dirty="0" smtClean="0"/>
              <a:t>  - Identifiés sous forme de spores isolées ou regroupées, </a:t>
            </a:r>
          </a:p>
          <a:p>
            <a:pPr marL="514350" indent="-514350">
              <a:buNone/>
            </a:pPr>
            <a:r>
              <a:rPr lang="fr-FR" sz="2400" i="1" dirty="0" smtClean="0"/>
              <a:t>      ou de filaments libres ou tissulaires. </a:t>
            </a:r>
          </a:p>
          <a:p>
            <a:pPr marL="514350" indent="-514350">
              <a:buNone/>
            </a:pPr>
            <a:endParaRPr lang="fr-FR" sz="2400" i="1" dirty="0" smtClean="0"/>
          </a:p>
          <a:p>
            <a:pPr marL="514350" indent="-514350">
              <a:buNone/>
            </a:pPr>
            <a:endParaRPr lang="fr-FR" sz="24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481918" cy="608630"/>
          </a:xfrm>
        </p:spPr>
        <p:txBody>
          <a:bodyPr>
            <a:normAutofit/>
          </a:bodyPr>
          <a:lstStyle/>
          <a:p>
            <a:r>
              <a:rPr lang="fr-FR" sz="2400" b="1" i="1" u="sng" dirty="0" smtClean="0">
                <a:solidFill>
                  <a:srgbClr val="002060"/>
                </a:solidFill>
              </a:rPr>
              <a:t>                        La Nomenclature ou taxonomie:</a:t>
            </a:r>
            <a:endParaRPr lang="fr-FR" sz="2400" b="1" i="1" u="sng" dirty="0">
              <a:solidFill>
                <a:srgbClr val="00206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42844" y="1214422"/>
            <a:ext cx="8543956" cy="4911741"/>
          </a:xfrm>
        </p:spPr>
        <p:txBody>
          <a:bodyPr>
            <a:noAutofit/>
          </a:bodyPr>
          <a:lstStyle/>
          <a:p>
            <a:r>
              <a:rPr lang="fr-FR" sz="1400" dirty="0" smtClean="0"/>
              <a:t>Depuis Carl Linné, chaque parasite est nommée en utilisant le nom de son   genre et le nom de l’espèce proprement dite:</a:t>
            </a:r>
          </a:p>
          <a:p>
            <a:pPr>
              <a:buNone/>
            </a:pPr>
            <a:r>
              <a:rPr lang="fr-FR" sz="1400" dirty="0" smtClean="0"/>
              <a:t>                       ‘’   </a:t>
            </a:r>
            <a:r>
              <a:rPr lang="fr-FR" sz="1400" b="1" dirty="0" smtClean="0">
                <a:solidFill>
                  <a:srgbClr val="C00000"/>
                </a:solidFill>
              </a:rPr>
              <a:t>nomenclature binômiale  ‘’</a:t>
            </a:r>
          </a:p>
          <a:p>
            <a:pPr>
              <a:buFont typeface="Wingdings" pitchFamily="2" charset="2"/>
              <a:buNone/>
              <a:defRPr/>
            </a:pPr>
            <a:endParaRPr lang="fr-FR" sz="1050" b="1" u="sng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endParaRPr lang="fr-FR" sz="1050" b="1" u="sng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fr-FR" sz="105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fr-FR" sz="105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Règne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fr-FR" sz="105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		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fr-FR" sz="105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		Embranchement 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endParaRPr lang="fr-FR" sz="105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fr-FR" sz="105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		         Classe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endParaRPr lang="fr-FR" sz="105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fr-FR" sz="105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			   Ordre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endParaRPr lang="fr-FR" sz="105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fr-FR" sz="105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			            Famille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endParaRPr lang="fr-FR" sz="105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fr-FR" sz="105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				       Genre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endParaRPr lang="fr-FR" sz="105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r>
              <a:rPr lang="fr-FR" sz="105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					   Espèces  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endParaRPr lang="fr-FR" sz="105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endParaRPr lang="fr-FR" sz="105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endParaRPr lang="fr-FR" sz="105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endParaRPr lang="fr-FR" sz="105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None/>
              <a:defRPr/>
            </a:pPr>
            <a:endParaRPr lang="fr-FR" sz="105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fr-FR" sz="105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Animaux et végétaux désignés par le binôme linnéen </a:t>
            </a:r>
            <a:r>
              <a:rPr lang="fr-FR" sz="105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Genre espèce</a:t>
            </a:r>
          </a:p>
          <a:p>
            <a:pPr>
              <a:buFont typeface="Wingdings" pitchFamily="2" charset="2"/>
              <a:buNone/>
              <a:defRPr/>
            </a:pPr>
            <a:endParaRPr lang="fr-FR" sz="1050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r>
              <a:rPr lang="fr-FR" sz="1200" b="1" i="1" dirty="0" smtClean="0">
                <a:solidFill>
                  <a:schemeClr val="tx1"/>
                </a:solidFill>
              </a:rPr>
              <a:t>  -   sp. </a:t>
            </a:r>
            <a:r>
              <a:rPr lang="fr-FR" sz="1200" b="1" i="1" dirty="0" smtClean="0">
                <a:solidFill>
                  <a:schemeClr val="tx1"/>
                </a:solidFill>
                <a:sym typeface="Wingdings" pitchFamily="2" charset="2"/>
              </a:rPr>
              <a:t> espèce non désignée.</a:t>
            </a:r>
          </a:p>
          <a:p>
            <a:pPr>
              <a:buFont typeface="Wingdings" pitchFamily="2" charset="2"/>
              <a:buNone/>
              <a:defRPr/>
            </a:pPr>
            <a:r>
              <a:rPr lang="fr-FR" sz="1200" b="1" i="1" dirty="0" smtClean="0">
                <a:solidFill>
                  <a:schemeClr val="tx1"/>
                </a:solidFill>
                <a:sym typeface="Wingdings" pitchFamily="2" charset="2"/>
              </a:rPr>
              <a:t>La première lettre du genre en majuscule .</a:t>
            </a:r>
          </a:p>
          <a:p>
            <a:pPr>
              <a:buFont typeface="Wingdings" pitchFamily="2" charset="2"/>
              <a:buNone/>
              <a:defRPr/>
            </a:pPr>
            <a:r>
              <a:rPr lang="fr-FR" sz="1200" b="1" i="1" dirty="0" smtClean="0">
                <a:sym typeface="Wingdings" pitchFamily="2" charset="2"/>
              </a:rPr>
              <a:t>Le nom de l’espèce en minuscule .</a:t>
            </a:r>
            <a:endParaRPr lang="fr-FR" sz="12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1856</TotalTime>
  <Words>1855</Words>
  <Application>Microsoft Office PowerPoint</Application>
  <PresentationFormat>Affichage à l'écran (4:3)</PresentationFormat>
  <Paragraphs>378</Paragraphs>
  <Slides>39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0" baseType="lpstr">
      <vt:lpstr>Opulent</vt:lpstr>
      <vt:lpstr>Introduction à la parasitologie MEDICALE</vt:lpstr>
      <vt:lpstr>                   Intérêt du cours</vt:lpstr>
      <vt:lpstr>                           Plan du cours </vt:lpstr>
      <vt:lpstr>                           I- Définition </vt:lpstr>
      <vt:lpstr>                    II- classification </vt:lpstr>
      <vt:lpstr>Diapositive 6</vt:lpstr>
      <vt:lpstr>                           II- classification </vt:lpstr>
      <vt:lpstr>                           II- classification </vt:lpstr>
      <vt:lpstr>                        La Nomenclature ou taxonomie:</vt:lpstr>
      <vt:lpstr>                     La Nomenclature ou taxonomie:</vt:lpstr>
      <vt:lpstr>                     La Nomenclature ou taxonomie:</vt:lpstr>
      <vt:lpstr>                     La Nomenclature ou taxonomie:</vt:lpstr>
      <vt:lpstr>                          La Nomenclature ou taxonomie:</vt:lpstr>
      <vt:lpstr>                              III- parasite et parasitisme:     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                                         IV- Le cycle évolutif:</vt:lpstr>
      <vt:lpstr>Diapositive 22</vt:lpstr>
      <vt:lpstr>Diapositive 23</vt:lpstr>
      <vt:lpstr>Diapositive 24</vt:lpstr>
      <vt:lpstr>Diapositive 25</vt:lpstr>
      <vt:lpstr>                       V- voies d’entrée des parasites:</vt:lpstr>
      <vt:lpstr>                      VI- les voies de sortie des parasites:</vt:lpstr>
      <vt:lpstr>Diapositive 28</vt:lpstr>
      <vt:lpstr>                               VII- facteurs favorisants:</vt:lpstr>
      <vt:lpstr>                 VIII- Mode d’action des parasites:</vt:lpstr>
      <vt:lpstr>Diapositive 31</vt:lpstr>
      <vt:lpstr>Diapositive 32</vt:lpstr>
      <vt:lpstr>                              IX- Maladie Parasitaire </vt:lpstr>
      <vt:lpstr>Diapositive 34</vt:lpstr>
      <vt:lpstr>         IX- Diagnostic des maladies parasitaire:</vt:lpstr>
      <vt:lpstr>Diapositive 36</vt:lpstr>
      <vt:lpstr>                                             X- Thérapeutique: </vt:lpstr>
      <vt:lpstr>                                                      X- Prophylaxie:</vt:lpstr>
      <vt:lpstr>Diapositive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à la parasitologie</dc:title>
  <dc:creator>acer</dc:creator>
  <cp:lastModifiedBy>acer</cp:lastModifiedBy>
  <cp:revision>252</cp:revision>
  <dcterms:created xsi:type="dcterms:W3CDTF">2015-10-13T09:05:34Z</dcterms:created>
  <dcterms:modified xsi:type="dcterms:W3CDTF">2016-09-27T08:55:05Z</dcterms:modified>
</cp:coreProperties>
</file>